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12" r:id="rId1"/>
  </p:sldMasterIdLst>
  <p:notesMasterIdLst>
    <p:notesMasterId r:id="rId19"/>
  </p:notesMasterIdLst>
  <p:handoutMasterIdLst>
    <p:handoutMasterId r:id="rId20"/>
  </p:handoutMasterIdLst>
  <p:sldIdLst>
    <p:sldId id="325" r:id="rId2"/>
    <p:sldId id="274" r:id="rId3"/>
    <p:sldId id="310" r:id="rId4"/>
    <p:sldId id="311" r:id="rId5"/>
    <p:sldId id="275" r:id="rId6"/>
    <p:sldId id="315" r:id="rId7"/>
    <p:sldId id="326" r:id="rId8"/>
    <p:sldId id="276" r:id="rId9"/>
    <p:sldId id="281" r:id="rId10"/>
    <p:sldId id="312" r:id="rId11"/>
    <p:sldId id="327" r:id="rId12"/>
    <p:sldId id="283" r:id="rId13"/>
    <p:sldId id="318" r:id="rId14"/>
    <p:sldId id="324" r:id="rId15"/>
    <p:sldId id="323" r:id="rId16"/>
    <p:sldId id="322" r:id="rId17"/>
    <p:sldId id="299" r:id="rId18"/>
  </p:sldIdLst>
  <p:sldSz cx="9144000" cy="6858000" type="screen4x3"/>
  <p:notesSz cx="6950075" cy="9236075"/>
  <p:embeddedFontLst>
    <p:embeddedFont>
      <p:font typeface="Adobe Caslon Pro" panose="0205050205050A020403" charset="0"/>
      <p:regular r:id="rId21"/>
      <p:bold r:id="rId22"/>
      <p:italic r:id="rId23"/>
      <p:boldItalic r:id="rId24"/>
    </p:embeddedFont>
    <p:embeddedFont>
      <p:font typeface="ＭＳ Ｐゴシック" panose="020B0600070205080204" pitchFamily="34" charset="-128"/>
      <p:regular r:id="rId25"/>
    </p:embeddedFont>
    <p:embeddedFont>
      <p:font typeface="Cambria" panose="02040503050406030204" pitchFamily="18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Garamond" panose="02020404030301010803" pitchFamily="18" charset="0"/>
      <p:regular r:id="rId34"/>
      <p:bold r:id="rId35"/>
      <p:italic r:id="rId3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8A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heme" Target="theme/them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Staffing based on FTE Funding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0800" dist="25400" algn="bl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699-453F-BCB5-372A8E58BC8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25400" algn="bl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699-453F-BCB5-372A8E58BC8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25400" algn="bl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699-453F-BCB5-372A8E58BC8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25400" algn="bl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699-453F-BCB5-372A8E58BC8A}"/>
              </c:ext>
            </c:extLst>
          </c:dPt>
          <c:dLbls>
            <c:dLbl>
              <c:idx val="0"/>
              <c:layout>
                <c:manualLayout>
                  <c:x val="0.10527100524184181"/>
                  <c:y val="-0.1292165708614425"/>
                </c:manualLayout>
              </c:layout>
              <c:tx>
                <c:rich>
                  <a:bodyPr/>
                  <a:lstStyle/>
                  <a:p>
                    <a:fld id="{2B1D9143-F191-49E5-957A-92D93EBD4EBA}" type="CATEGORYNAME">
                      <a:rPr lang="en-US" dirty="0">
                        <a:solidFill>
                          <a:schemeClr val="tx1"/>
                        </a:solidFill>
                      </a:rPr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60850BC9-F262-4972-86A1-2B6619E2DA29}" type="PERCENTAGE">
                      <a:rPr lang="en-US" baseline="0" dirty="0">
                        <a:solidFill>
                          <a:schemeClr val="tx1"/>
                        </a:solidFill>
                      </a:rPr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699-453F-BCB5-372A8E58BC8A}"/>
                </c:ext>
              </c:extLst>
            </c:dLbl>
            <c:dLbl>
              <c:idx val="1"/>
              <c:layout>
                <c:manualLayout>
                  <c:x val="0"/>
                  <c:y val="-5.537612258764715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72506561679789"/>
                      <c:h val="0.201706453359996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699-453F-BCB5-372A8E58BC8A}"/>
                </c:ext>
              </c:extLst>
            </c:dLbl>
            <c:dLbl>
              <c:idx val="2"/>
              <c:layout>
                <c:manualLayout>
                  <c:x val="9.6666666666666665E-2"/>
                  <c:y val="0.2489216087169065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699-453F-BCB5-372A8E58BC8A}"/>
                </c:ext>
              </c:extLst>
            </c:dLbl>
            <c:dLbl>
              <c:idx val="3"/>
              <c:layout>
                <c:manualLayout>
                  <c:x val="5.3333333333333337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699-453F-BCB5-372A8E58BC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Business Services</c:v>
                </c:pt>
                <c:pt idx="1">
                  <c:v>Administration</c:v>
                </c:pt>
                <c:pt idx="2">
                  <c:v>Elections</c:v>
                </c:pt>
                <c:pt idx="3">
                  <c:v>Safe at Home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53</c:v>
                </c:pt>
                <c:pt idx="1">
                  <c:v>6</c:v>
                </c:pt>
                <c:pt idx="2">
                  <c:v>35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699-453F-BCB5-372A8E58BC8A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51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Safe at home Participation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Participants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2016</c:v>
                </c:pt>
                <c:pt idx="8">
                  <c:v>2018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111</c:v>
                </c:pt>
                <c:pt idx="1">
                  <c:v>396</c:v>
                </c:pt>
                <c:pt idx="2">
                  <c:v>634</c:v>
                </c:pt>
                <c:pt idx="3">
                  <c:v>958</c:v>
                </c:pt>
                <c:pt idx="4">
                  <c:v>1215</c:v>
                </c:pt>
                <c:pt idx="5">
                  <c:v>1622</c:v>
                </c:pt>
                <c:pt idx="6">
                  <c:v>1900</c:v>
                </c:pt>
                <c:pt idx="7">
                  <c:v>2311</c:v>
                </c:pt>
                <c:pt idx="8">
                  <c:v>2758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327-465B-A1A0-B5A23B2A845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Households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2016</c:v>
                </c:pt>
                <c:pt idx="8">
                  <c:v>2018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74</c:v>
                </c:pt>
                <c:pt idx="1">
                  <c:v>165</c:v>
                </c:pt>
                <c:pt idx="2">
                  <c:v>274</c:v>
                </c:pt>
                <c:pt idx="3">
                  <c:v>398</c:v>
                </c:pt>
                <c:pt idx="4">
                  <c:v>518</c:v>
                </c:pt>
                <c:pt idx="5">
                  <c:v>710</c:v>
                </c:pt>
                <c:pt idx="6">
                  <c:v>800</c:v>
                </c:pt>
                <c:pt idx="7">
                  <c:v>999</c:v>
                </c:pt>
                <c:pt idx="8">
                  <c:v>1228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327-465B-A1A0-B5A23B2A84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3315232"/>
        <c:axId val="353313664"/>
      </c:lineChart>
      <c:catAx>
        <c:axId val="3533152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313664"/>
        <c:crosses val="autoZero"/>
        <c:auto val="1"/>
        <c:lblAlgn val="ctr"/>
        <c:lblOffset val="100"/>
        <c:noMultiLvlLbl val="0"/>
      </c:catAx>
      <c:valAx>
        <c:axId val="353313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315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3012329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176" y="4"/>
            <a:ext cx="3012329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FDF5C-CA5E-4F89-8667-D18DC6297C92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772527"/>
            <a:ext cx="3012329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176" y="8772527"/>
            <a:ext cx="3012329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912AA-0F42-4205-961B-0E0A4A85A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62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119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379" y="0"/>
            <a:ext cx="3011118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DB3BF-AB4A-4211-9C30-0F46C6E7D8D2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6" y="4387136"/>
            <a:ext cx="5559111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69"/>
            <a:ext cx="3011119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379" y="8772669"/>
            <a:ext cx="3011118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7194D-0D9C-4085-BDE5-9AFD4894E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283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7194D-0D9C-4085-BDE5-9AFD4894ED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17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7194D-0D9C-4085-BDE5-9AFD4894ED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38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05423-F314-435F-9545-411BA0920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FC4CD-5664-4DA6-B12E-6AC3E0EA91DA}" type="datetimeFigureOut">
              <a:rPr lang="en-US"/>
              <a:pPr>
                <a:defRPr/>
              </a:pPr>
              <a:t>3/15/2019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78662-DF16-438F-AFAB-7EAE9EE9F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083D1-70A2-4872-94D4-61FBD5AE85A2}" type="datetimeFigureOut">
              <a:rPr lang="en-US"/>
              <a:pPr>
                <a:defRPr/>
              </a:pPr>
              <a:t>3/15/2019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4397D-4430-4BA4-95A2-D7F970737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03942-D176-42C1-B277-DEE15951EBF1}" type="datetimeFigureOut">
              <a:rPr lang="en-US"/>
              <a:pPr>
                <a:defRPr/>
              </a:pPr>
              <a:t>3/15/2019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B8E6D-F80E-4D3B-9D36-3A431C8C8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784D8-90C9-4816-BB57-EE605E4CB6CB}" type="datetimeFigureOut">
              <a:rPr lang="en-US"/>
              <a:pPr>
                <a:defRPr/>
              </a:pPr>
              <a:t>3/15/2019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E3409-B64E-4C14-A718-37856406B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953CC-06B6-405E-A4F5-F062AC0C798A}" type="datetimeFigureOut">
              <a:rPr lang="en-US"/>
              <a:pPr>
                <a:defRPr/>
              </a:pPr>
              <a:t>3/15/2019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37248-8CCD-4FCD-8E6E-D17CFA0DE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A9BC2-EBCE-4112-941E-AD6DC42947D8}" type="datetimeFigureOut">
              <a:rPr lang="en-US"/>
              <a:pPr>
                <a:defRPr/>
              </a:pPr>
              <a:t>3/15/2019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FC6FE-FAD1-4625-9FDF-5CE495FD8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9DE4F-0A8C-47CC-AAB1-99F5C25B362E}" type="datetimeFigureOut">
              <a:rPr lang="en-US"/>
              <a:pPr>
                <a:defRPr/>
              </a:pPr>
              <a:t>3/15/2019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449DC-8C3C-423A-BCB6-2F26CE39AC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E9457-91B5-4A11-8B7E-D296CC5FC24F}" type="datetimeFigureOut">
              <a:rPr lang="en-US"/>
              <a:pPr>
                <a:defRPr/>
              </a:pPr>
              <a:t>3/15/2019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07553-FEE4-4B62-B492-4C726A2F8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565FC-5575-4C4B-BF4E-909EA346A706}" type="datetimeFigureOut">
              <a:rPr lang="en-US"/>
              <a:pPr>
                <a:defRPr/>
              </a:pPr>
              <a:t>3/15/2019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2D74B-8537-4C2D-8A28-1DBBA56BC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02EF7-7006-42D7-A331-A9B914061AE1}" type="datetimeFigureOut">
              <a:rPr lang="en-US"/>
              <a:pPr>
                <a:defRPr/>
              </a:pPr>
              <a:t>3/15/2019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8221D-E1B6-4770-B234-633BE53E2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95B26-C1A9-4DEB-BABA-D7D8B8E9A3A9}" type="datetimeFigureOut">
              <a:rPr lang="en-US"/>
              <a:pPr>
                <a:defRPr/>
              </a:pPr>
              <a:t>3/15/2019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D667771-296B-4872-97F1-B09B71BFE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CD014B0-641D-4D1F-BB73-0FED17C88FC6}" type="datetimeFigureOut">
              <a:rPr lang="en-US"/>
              <a:pPr>
                <a:defRPr/>
              </a:pPr>
              <a:t>3/15/2019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2" r:id="rId2"/>
    <p:sldLayoutId id="2147483921" r:id="rId3"/>
    <p:sldLayoutId id="2147483920" r:id="rId4"/>
    <p:sldLayoutId id="2147483919" r:id="rId5"/>
    <p:sldLayoutId id="2147483918" r:id="rId6"/>
    <p:sldLayoutId id="2147483917" r:id="rId7"/>
    <p:sldLayoutId id="2147483916" r:id="rId8"/>
    <p:sldLayoutId id="2147483915" r:id="rId9"/>
    <p:sldLayoutId id="2147483914" r:id="rId10"/>
    <p:sldLayoutId id="214748391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ＭＳ Ｐゴシック" pitchFamily="-72" charset="-128"/>
          <a:cs typeface="ＭＳ Ｐゴシック" pitchFamily="-72" charset="-128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-72" charset="0"/>
          <a:ea typeface="ＭＳ Ｐゴシック" pitchFamily="-72" charset="-128"/>
          <a:cs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-72" charset="0"/>
          <a:ea typeface="ＭＳ Ｐゴシック" pitchFamily="-72" charset="-128"/>
          <a:cs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-72" charset="0"/>
          <a:ea typeface="ＭＳ Ｐゴシック" pitchFamily="-72" charset="-128"/>
          <a:cs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itchFamily="-72" charset="0"/>
        <a:buChar char="•"/>
        <a:defRPr sz="2200" kern="1200">
          <a:solidFill>
            <a:schemeClr val="tx1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6397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pitchFamily="-72" charset="0"/>
        <a:buChar char="•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2pPr>
      <a:lvl3pPr marL="1004888" indent="-228600" algn="l" rtl="0" fontAlgn="base">
        <a:spcBef>
          <a:spcPct val="20000"/>
        </a:spcBef>
        <a:spcAft>
          <a:spcPct val="0"/>
        </a:spcAft>
        <a:buClr>
          <a:srgbClr val="D2CB6C"/>
        </a:buClr>
        <a:buFont typeface="Arial" pitchFamily="-72" charset="0"/>
        <a:buChar char="•"/>
        <a:defRPr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rgbClr val="95A39D"/>
        </a:buClr>
        <a:buFont typeface="Arial" pitchFamily="-72" charset="0"/>
        <a:buChar char="•"/>
        <a:defRPr sz="16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4pPr>
      <a:lvl5pPr marL="1554163" indent="-228600" algn="l" rtl="0" fontAlgn="base">
        <a:spcBef>
          <a:spcPct val="20000"/>
        </a:spcBef>
        <a:spcAft>
          <a:spcPct val="0"/>
        </a:spcAft>
        <a:buClr>
          <a:srgbClr val="C89F5D"/>
        </a:buClr>
        <a:buFont typeface="Arial" pitchFamily="-72" charset="0"/>
        <a:buChar char="•"/>
        <a:defRPr sz="14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0570" y="3127578"/>
            <a:ext cx="51845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Garamond" panose="02020404030301010803" pitchFamily="18" charset="0"/>
              </a:rPr>
              <a:t>Office of the </a:t>
            </a:r>
            <a:r>
              <a:rPr lang="en-US" sz="2800" dirty="0">
                <a:latin typeface="Garamond" panose="02020404030301010803" pitchFamily="18" charset="0"/>
              </a:rPr>
              <a:t>M</a:t>
            </a:r>
            <a:r>
              <a:rPr lang="en-US" sz="2800" dirty="0" smtClean="0">
                <a:latin typeface="Garamond" panose="02020404030301010803" pitchFamily="18" charset="0"/>
              </a:rPr>
              <a:t>innesota </a:t>
            </a:r>
          </a:p>
          <a:p>
            <a:pPr algn="ctr"/>
            <a:r>
              <a:rPr lang="en-US" sz="2800" dirty="0" smtClean="0">
                <a:latin typeface="Garamond" panose="02020404030301010803" pitchFamily="18" charset="0"/>
              </a:rPr>
              <a:t>Secretary of State</a:t>
            </a:r>
          </a:p>
          <a:p>
            <a:pPr algn="ctr"/>
            <a:endParaRPr lang="en-US" sz="3200" dirty="0" smtClean="0">
              <a:latin typeface="+mj-lt"/>
            </a:endParaRPr>
          </a:p>
          <a:p>
            <a:pPr algn="ctr"/>
            <a:r>
              <a:rPr lang="en-US" sz="4400" dirty="0" smtClean="0">
                <a:latin typeface="+mj-lt"/>
              </a:rPr>
              <a:t>Office Overview 2019</a:t>
            </a:r>
            <a:endParaRPr lang="en-US" sz="4400" dirty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169" y="764704"/>
            <a:ext cx="2343378" cy="235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06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512" y="274638"/>
            <a:ext cx="5698976" cy="1143000"/>
          </a:xfrm>
        </p:spPr>
        <p:txBody>
          <a:bodyPr/>
          <a:lstStyle/>
          <a:p>
            <a:r>
              <a:rPr lang="en-US" dirty="0"/>
              <a:t>Election </a:t>
            </a:r>
            <a:r>
              <a:rPr lang="en-US" dirty="0" smtClean="0"/>
              <a:t>Administration</a:t>
            </a:r>
            <a:br>
              <a:rPr lang="en-US" dirty="0" smtClean="0"/>
            </a:br>
            <a:r>
              <a:rPr lang="en-US" sz="3000" i="1" dirty="0" smtClean="0"/>
              <a:t>Voter Outreach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548" y="1484784"/>
            <a:ext cx="8136904" cy="4800600"/>
          </a:xfrm>
        </p:spPr>
        <p:txBody>
          <a:bodyPr/>
          <a:lstStyle/>
          <a:p>
            <a:r>
              <a:rPr lang="en-US" sz="2800" dirty="0" smtClean="0">
                <a:solidFill>
                  <a:srgbClr val="002060"/>
                </a:solidFill>
              </a:rPr>
              <a:t>Work with the Office’s Disability Advisory Committee on voting issues and outreach</a:t>
            </a:r>
            <a:endParaRPr lang="en-US" sz="2600" dirty="0" smtClean="0"/>
          </a:p>
          <a:p>
            <a:r>
              <a:rPr lang="en-US" sz="2800" dirty="0" smtClean="0"/>
              <a:t>Encourage youth civic engagement </a:t>
            </a:r>
          </a:p>
          <a:p>
            <a:pPr lvl="1"/>
            <a:r>
              <a:rPr lang="en-US" sz="2600" dirty="0" smtClean="0"/>
              <a:t>Ballot Bowl</a:t>
            </a:r>
          </a:p>
          <a:p>
            <a:pPr lvl="1"/>
            <a:r>
              <a:rPr lang="en-US" sz="2600" dirty="0" smtClean="0"/>
              <a:t>Students Vote mock elections</a:t>
            </a:r>
            <a:endParaRPr lang="en-US" sz="2600" dirty="0"/>
          </a:p>
          <a:p>
            <a:r>
              <a:rPr lang="en-US" sz="2800" dirty="0" smtClean="0"/>
              <a:t>Partner with business and sports communities to promote upcoming elections and voting</a:t>
            </a:r>
          </a:p>
          <a:p>
            <a:r>
              <a:rPr lang="en-US" sz="2800" dirty="0" smtClean="0"/>
              <a:t>Direct outreach to service members and their families</a:t>
            </a:r>
            <a:endParaRPr lang="en-US" sz="3000" i="1" u="sng" dirty="0" smtClean="0"/>
          </a:p>
          <a:p>
            <a:endParaRPr lang="en-US" sz="3200" dirty="0" smtClean="0"/>
          </a:p>
          <a:p>
            <a:endParaRPr lang="en-US" sz="3200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4" y="5628812"/>
            <a:ext cx="3326770" cy="118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3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512" y="274638"/>
            <a:ext cx="5698976" cy="1143000"/>
          </a:xfrm>
        </p:spPr>
        <p:txBody>
          <a:bodyPr/>
          <a:lstStyle/>
          <a:p>
            <a:r>
              <a:rPr lang="en-US" dirty="0"/>
              <a:t>Election </a:t>
            </a:r>
            <a:r>
              <a:rPr lang="en-US" dirty="0" smtClean="0"/>
              <a:t>Administration</a:t>
            </a:r>
            <a:br>
              <a:rPr lang="en-US" dirty="0" smtClean="0"/>
            </a:br>
            <a:r>
              <a:rPr lang="en-US" sz="3000" i="1" dirty="0" smtClean="0"/>
              <a:t>2018 in Numbers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548" y="1600200"/>
            <a:ext cx="8136904" cy="4800600"/>
          </a:xfrm>
        </p:spPr>
        <p:txBody>
          <a:bodyPr/>
          <a:lstStyle/>
          <a:p>
            <a:r>
              <a:rPr lang="en-US" sz="2800" dirty="0" smtClean="0">
                <a:solidFill>
                  <a:srgbClr val="002060"/>
                </a:solidFill>
              </a:rPr>
              <a:t>3,529,626</a:t>
            </a:r>
            <a:r>
              <a:rPr lang="en-US" sz="2800" dirty="0" smtClean="0"/>
              <a:t> </a:t>
            </a:r>
            <a:r>
              <a:rPr lang="en-US" sz="2800" dirty="0"/>
              <a:t>million registered </a:t>
            </a:r>
            <a:r>
              <a:rPr lang="en-US" sz="2800" dirty="0" smtClean="0"/>
              <a:t>voters </a:t>
            </a:r>
          </a:p>
          <a:p>
            <a:r>
              <a:rPr lang="en-US" sz="2800" dirty="0" smtClean="0"/>
              <a:t>2,611,365 million voted </a:t>
            </a:r>
            <a:endParaRPr lang="en-US" sz="2800" dirty="0"/>
          </a:p>
          <a:p>
            <a:r>
              <a:rPr lang="en-US" sz="2800" dirty="0" smtClean="0"/>
              <a:t>638,846 voted by mail or absentee ballot (24.5% of the total votes)</a:t>
            </a:r>
          </a:p>
          <a:p>
            <a:r>
              <a:rPr lang="en-US" sz="2800" dirty="0" smtClean="0"/>
              <a:t>Approximately 28,700 Minnesotans served as election judges</a:t>
            </a:r>
          </a:p>
          <a:p>
            <a:pPr marL="114300" indent="0" algn="ctr">
              <a:buNone/>
            </a:pPr>
            <a:endParaRPr lang="en-US" sz="3200" i="1" u="sng" dirty="0" smtClean="0"/>
          </a:p>
          <a:p>
            <a:pPr marL="114300" indent="0" algn="ctr">
              <a:buNone/>
            </a:pPr>
            <a:r>
              <a:rPr lang="en-US" sz="3200" i="1" u="sng" dirty="0" smtClean="0"/>
              <a:t>Minnesota #1 in Voter Participation (64.25%)</a:t>
            </a:r>
            <a:endParaRPr lang="en-US" sz="3000" i="1" u="sng" dirty="0" smtClean="0"/>
          </a:p>
          <a:p>
            <a:endParaRPr lang="en-US" sz="3200" dirty="0" smtClean="0"/>
          </a:p>
          <a:p>
            <a:endParaRPr lang="en-US" sz="3200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4" y="5628812"/>
            <a:ext cx="3326770" cy="118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19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620" y="274638"/>
            <a:ext cx="375476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Administration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762000" y="1459086"/>
            <a:ext cx="7698432" cy="4800600"/>
          </a:xfrm>
        </p:spPr>
        <p:txBody>
          <a:bodyPr/>
          <a:lstStyle/>
          <a:p>
            <a:r>
              <a:rPr lang="en-US" sz="2800" dirty="0" smtClean="0"/>
              <a:t>Administers the Open Appointments process</a:t>
            </a:r>
          </a:p>
          <a:p>
            <a:r>
              <a:rPr lang="en-US" sz="2800" dirty="0" smtClean="0"/>
              <a:t>Certifies Official Documents</a:t>
            </a:r>
          </a:p>
          <a:p>
            <a:r>
              <a:rPr lang="en-US" sz="2800" dirty="0" smtClean="0"/>
              <a:t>Maintains the Original Chapter Laws</a:t>
            </a:r>
          </a:p>
          <a:p>
            <a:r>
              <a:rPr lang="en-US" sz="2800" dirty="0" smtClean="0"/>
              <a:t>Serves on the Executive Council, State Board of Investment, and Board of the Minnesota Historical Society</a:t>
            </a:r>
          </a:p>
          <a:p>
            <a:r>
              <a:rPr lang="en-US" sz="2800" dirty="0" smtClean="0"/>
              <a:t>Serves as constituent services, working with state, federal, and local elected officials, and constituents on behalf of the Office</a:t>
            </a:r>
            <a:endParaRPr lang="en-US" sz="2800" dirty="0"/>
          </a:p>
          <a:p>
            <a:pPr marL="114300" indent="0">
              <a:buNone/>
            </a:pPr>
            <a:endParaRPr lang="en-US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4" y="5628812"/>
            <a:ext cx="3326770" cy="1184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620000" cy="4800600"/>
          </a:xfrm>
        </p:spPr>
        <p:txBody>
          <a:bodyPr/>
          <a:lstStyle/>
          <a:p>
            <a:r>
              <a:rPr lang="en-US" sz="2800" dirty="0" smtClean="0"/>
              <a:t>Enacted by legislature in 2006</a:t>
            </a:r>
          </a:p>
          <a:p>
            <a:r>
              <a:rPr lang="en-US" sz="2800" dirty="0" smtClean="0"/>
              <a:t>Provide an address participants can use for all purposes—including legal service</a:t>
            </a:r>
          </a:p>
          <a:p>
            <a:r>
              <a:rPr lang="en-US" sz="2800" dirty="0"/>
              <a:t>R</a:t>
            </a:r>
            <a:r>
              <a:rPr lang="en-US" sz="2800" dirty="0" smtClean="0"/>
              <a:t>eceive participants’ mail, repackage it, and forward it on daily basis</a:t>
            </a:r>
          </a:p>
          <a:p>
            <a:r>
              <a:rPr lang="en-US" sz="2800" dirty="0"/>
              <a:t>Partner with </a:t>
            </a:r>
            <a:r>
              <a:rPr lang="en-US" sz="2800" dirty="0" smtClean="0"/>
              <a:t>82 </a:t>
            </a:r>
            <a:r>
              <a:rPr lang="en-US" sz="2800" dirty="0"/>
              <a:t>social service </a:t>
            </a:r>
            <a:r>
              <a:rPr lang="en-US" sz="2800" dirty="0" smtClean="0"/>
              <a:t>agencies at 159 locations around the state</a:t>
            </a:r>
          </a:p>
          <a:p>
            <a:r>
              <a:rPr lang="en-US" sz="2800" dirty="0" smtClean="0"/>
              <a:t>Participation </a:t>
            </a:r>
            <a:r>
              <a:rPr lang="en-US" sz="2800" dirty="0"/>
              <a:t>has increased from less than 200 in the first </a:t>
            </a:r>
            <a:r>
              <a:rPr lang="en-US" sz="2800" dirty="0" smtClean="0"/>
              <a:t>year to 2,758 as of December 31, 2018.</a:t>
            </a:r>
            <a:endParaRPr lang="en-US" sz="2800" dirty="0"/>
          </a:p>
          <a:p>
            <a:endParaRPr lang="en-US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4" y="5628812"/>
            <a:ext cx="3326770" cy="1184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297" y="97954"/>
            <a:ext cx="5465407" cy="106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8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7362" y="980728"/>
            <a:ext cx="5235963" cy="56886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3548" y="3284984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dobe Caslon Pro" panose="0205050205050A020403" pitchFamily="18" charset="0"/>
              </a:rPr>
              <a:t>89 Geographical Areas Served by </a:t>
            </a:r>
            <a:r>
              <a:rPr lang="en-US" b="1" dirty="0" smtClean="0">
                <a:latin typeface="Adobe Caslon Pro" panose="0205050205050A020403" pitchFamily="18" charset="0"/>
              </a:rPr>
              <a:t>Safe </a:t>
            </a:r>
            <a:r>
              <a:rPr lang="en-US" b="1" dirty="0">
                <a:latin typeface="Adobe Caslon Pro" panose="0205050205050A020403" pitchFamily="18" charset="0"/>
              </a:rPr>
              <a:t>at Home </a:t>
            </a:r>
            <a:endParaRPr lang="en-US" b="1" dirty="0" smtClean="0">
              <a:latin typeface="Adobe Caslon Pro" panose="0205050205050A020403" pitchFamily="18" charset="0"/>
            </a:endParaRPr>
          </a:p>
          <a:p>
            <a:pPr algn="ctr"/>
            <a:r>
              <a:rPr lang="en-US" b="1" dirty="0" smtClean="0">
                <a:latin typeface="Adobe Caslon Pro" panose="0205050205050A020403" pitchFamily="18" charset="0"/>
              </a:rPr>
              <a:t>Application </a:t>
            </a:r>
            <a:r>
              <a:rPr lang="en-US" b="1" dirty="0">
                <a:latin typeface="Adobe Caslon Pro" panose="0205050205050A020403" pitchFamily="18" charset="0"/>
              </a:rPr>
              <a:t>Assistants</a:t>
            </a:r>
            <a:endParaRPr lang="en-US" dirty="0">
              <a:latin typeface="Adobe Caslon Pro" panose="0205050205050A020403" pitchFamily="18" charset="0"/>
            </a:endParaRPr>
          </a:p>
          <a:p>
            <a:pPr algn="ctr"/>
            <a:r>
              <a:rPr lang="en-US" sz="1600" dirty="0">
                <a:latin typeface="Adobe Caslon Pro" panose="0205050205050A020403" pitchFamily="18" charset="0"/>
              </a:rPr>
              <a:t>(as of </a:t>
            </a:r>
            <a:r>
              <a:rPr lang="en-US" sz="1600" dirty="0" smtClean="0">
                <a:latin typeface="Adobe Caslon Pro" panose="0205050205050A020403" pitchFamily="18" charset="0"/>
              </a:rPr>
              <a:t>December 31, 2018)</a:t>
            </a:r>
            <a:endParaRPr lang="en-US" sz="1600" dirty="0">
              <a:latin typeface="Adobe Caslon Pro" panose="0205050205050A0204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4" y="5628812"/>
            <a:ext cx="3326770" cy="11845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25776"/>
            <a:ext cx="4176464" cy="81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82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2084330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25776"/>
            <a:ext cx="5344400" cy="104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9743"/>
            <a:ext cx="2441848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3200" dirty="0" smtClean="0"/>
              <a:t>Praise for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1259632" y="1268760"/>
            <a:ext cx="7620000" cy="4800600"/>
          </a:xfrm>
        </p:spPr>
        <p:txBody>
          <a:bodyPr/>
          <a:lstStyle/>
          <a:p>
            <a:pPr marL="1143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i="1" dirty="0"/>
              <a:t>“My children are thriving and are finally able to be stable.”</a:t>
            </a:r>
          </a:p>
          <a:p>
            <a:pPr marL="1143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i="1" dirty="0" smtClean="0"/>
              <a:t>“</a:t>
            </a:r>
            <a:r>
              <a:rPr lang="en-US" sz="2400" i="1" dirty="0"/>
              <a:t>This program has given my family and I our life back. My abuser has not been able to find us due to this program.”</a:t>
            </a:r>
          </a:p>
          <a:p>
            <a:pPr marL="1143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i="1" dirty="0" smtClean="0"/>
              <a:t>“The program has changed my life. I feel like I can lead a semi-normal life again, and my daughter is safe.”</a:t>
            </a:r>
            <a:endParaRPr lang="en-US" sz="2400" i="1" dirty="0"/>
          </a:p>
          <a:p>
            <a:pPr marL="1143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i="1" dirty="0" smtClean="0"/>
              <a:t>“</a:t>
            </a:r>
            <a:r>
              <a:rPr lang="en-US" sz="2400" i="1" dirty="0"/>
              <a:t>Although the person that attacked me has tried to find me, he has not been successful due to Safe at Home. Thank you so much for this program.”</a:t>
            </a:r>
          </a:p>
          <a:p>
            <a:pPr marL="1143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i="1" dirty="0" smtClean="0"/>
              <a:t>“</a:t>
            </a:r>
            <a:r>
              <a:rPr lang="en-US" sz="2400" i="1" dirty="0"/>
              <a:t>Our </a:t>
            </a:r>
            <a:r>
              <a:rPr lang="en-US" sz="2400" i="1" dirty="0" smtClean="0"/>
              <a:t>‘public information’-based </a:t>
            </a:r>
            <a:r>
              <a:rPr lang="en-US" sz="2400" i="1" dirty="0"/>
              <a:t>society makes it impossible to get away from abusive partners without a program like Safe at Home.”</a:t>
            </a:r>
          </a:p>
          <a:p>
            <a:pPr marL="114300" indent="0">
              <a:buNone/>
            </a:pPr>
            <a:endParaRPr lang="en-US" sz="2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4" y="5628812"/>
            <a:ext cx="3326770" cy="11845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117216"/>
            <a:ext cx="4176464" cy="81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47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610" y="-675456"/>
            <a:ext cx="7598780" cy="2916933"/>
          </a:xfrm>
        </p:spPr>
        <p:txBody>
          <a:bodyPr/>
          <a:lstStyle/>
          <a:p>
            <a:pPr marL="114300" indent="0" algn="ctr">
              <a:buNone/>
            </a:pPr>
            <a:endParaRPr lang="en-US" sz="5400" dirty="0" smtClean="0"/>
          </a:p>
          <a:p>
            <a:pPr marL="114300" indent="0" algn="ctr">
              <a:buNone/>
            </a:pPr>
            <a:endParaRPr lang="en-US" sz="5400" dirty="0" smtClean="0"/>
          </a:p>
          <a:p>
            <a:pPr marL="114300" indent="0" algn="ctr">
              <a:buNone/>
            </a:pPr>
            <a:endParaRPr lang="en-US" sz="5400" dirty="0"/>
          </a:p>
          <a:p>
            <a:pPr marL="114300" indent="0" algn="ctr">
              <a:buNone/>
            </a:pPr>
            <a:r>
              <a:rPr lang="en-US" sz="5400" dirty="0" smtClean="0"/>
              <a:t>Questions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615" y="5085184"/>
            <a:ext cx="3326770" cy="118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7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2398"/>
            <a:ext cx="7620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02060"/>
                </a:solidFill>
                <a:ea typeface="+mj-ea"/>
                <a:cs typeface="+mj-cs"/>
              </a:rPr>
              <a:t>Office of the Secretary of State </a:t>
            </a:r>
            <a:br>
              <a:rPr lang="en-US" sz="3200" dirty="0" smtClean="0">
                <a:solidFill>
                  <a:srgbClr val="002060"/>
                </a:solidFill>
                <a:ea typeface="+mj-ea"/>
                <a:cs typeface="+mj-cs"/>
              </a:rPr>
            </a:br>
            <a:r>
              <a:rPr lang="en-US" sz="4000" dirty="0" smtClean="0">
                <a:solidFill>
                  <a:srgbClr val="002060"/>
                </a:solidFill>
                <a:ea typeface="+mj-ea"/>
                <a:cs typeface="+mj-cs"/>
              </a:rPr>
              <a:t>Staffing</a:t>
            </a:r>
            <a:endParaRPr lang="en-US" sz="4000" dirty="0">
              <a:solidFill>
                <a:srgbClr val="002060"/>
              </a:solidFill>
              <a:ea typeface="+mj-ea"/>
              <a:cs typeface="+mj-cs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9416658"/>
              </p:ext>
            </p:extLst>
          </p:nvPr>
        </p:nvGraphicFramePr>
        <p:xfrm>
          <a:off x="1115616" y="836712"/>
          <a:ext cx="7920880" cy="5170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94" y="5628812"/>
            <a:ext cx="3326770" cy="1184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2984" y="44624"/>
            <a:ext cx="4098032" cy="1143000"/>
          </a:xfrm>
        </p:spPr>
        <p:txBody>
          <a:bodyPr/>
          <a:lstStyle/>
          <a:p>
            <a:r>
              <a:rPr lang="en-US" dirty="0" smtClean="0"/>
              <a:t>Business Services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836" y="980728"/>
            <a:ext cx="6762328" cy="5132040"/>
          </a:xfrm>
        </p:spPr>
        <p:txBody>
          <a:bodyPr/>
          <a:lstStyle/>
          <a:p>
            <a:r>
              <a:rPr lang="en-US" sz="3200" dirty="0" smtClean="0"/>
              <a:t>Approve </a:t>
            </a:r>
            <a:r>
              <a:rPr lang="en-US" sz="3200" dirty="0"/>
              <a:t>and </a:t>
            </a:r>
            <a:r>
              <a:rPr lang="en-US" sz="3200" dirty="0" smtClean="0"/>
              <a:t>file </a:t>
            </a:r>
            <a:r>
              <a:rPr lang="en-US" sz="3200" dirty="0"/>
              <a:t>articles </a:t>
            </a:r>
            <a:r>
              <a:rPr lang="en-US" sz="3200" dirty="0" smtClean="0"/>
              <a:t>of incorporation </a:t>
            </a:r>
            <a:r>
              <a:rPr lang="en-US" sz="3200" dirty="0"/>
              <a:t>and amendments for all business and nonprofit organizations </a:t>
            </a:r>
            <a:r>
              <a:rPr lang="en-US" sz="3200" dirty="0" smtClean="0"/>
              <a:t>operating </a:t>
            </a:r>
            <a:r>
              <a:rPr lang="en-US" sz="3200" dirty="0"/>
              <a:t>in the </a:t>
            </a:r>
            <a:r>
              <a:rPr lang="en-US" sz="3200" dirty="0" smtClean="0"/>
              <a:t>state </a:t>
            </a:r>
            <a:endParaRPr lang="en-US" sz="3200" dirty="0"/>
          </a:p>
          <a:p>
            <a:r>
              <a:rPr lang="en-US" sz="3200" dirty="0" smtClean="0"/>
              <a:t>Provide online </a:t>
            </a:r>
            <a:r>
              <a:rPr lang="en-US" sz="3200" dirty="0"/>
              <a:t>and walk-in </a:t>
            </a:r>
            <a:r>
              <a:rPr lang="en-US" sz="3200" dirty="0" smtClean="0"/>
              <a:t>services including:</a:t>
            </a:r>
          </a:p>
          <a:p>
            <a:pPr lvl="1"/>
            <a:r>
              <a:rPr lang="en-US" sz="3200" dirty="0" smtClean="0"/>
              <a:t>business name filings and searches </a:t>
            </a:r>
          </a:p>
          <a:p>
            <a:pPr lvl="1"/>
            <a:r>
              <a:rPr lang="en-US" sz="3200" dirty="0" smtClean="0"/>
              <a:t>filing articles and renewals</a:t>
            </a:r>
          </a:p>
          <a:p>
            <a:pPr lvl="1"/>
            <a:r>
              <a:rPr lang="en-US" sz="3200" dirty="0" smtClean="0"/>
              <a:t>ordering copies and certificates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4" y="5628812"/>
            <a:ext cx="3326770" cy="118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0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812" y="274638"/>
            <a:ext cx="7620000" cy="1143000"/>
          </a:xfrm>
        </p:spPr>
        <p:txBody>
          <a:bodyPr/>
          <a:lstStyle/>
          <a:p>
            <a:r>
              <a:rPr lang="en-US" dirty="0" smtClean="0"/>
              <a:t>Business Services UCC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388" y="1600200"/>
            <a:ext cx="7931224" cy="4800600"/>
          </a:xfrm>
        </p:spPr>
        <p:txBody>
          <a:bodyPr/>
          <a:lstStyle/>
          <a:p>
            <a:r>
              <a:rPr lang="en-US" sz="3200" dirty="0" smtClean="0"/>
              <a:t>Record documents filed </a:t>
            </a:r>
            <a:r>
              <a:rPr lang="en-US" sz="3200" dirty="0"/>
              <a:t>under </a:t>
            </a:r>
            <a:r>
              <a:rPr lang="en-US" sz="3200" dirty="0" smtClean="0"/>
              <a:t>the Uniform Commercial Code (UCC) </a:t>
            </a:r>
            <a:r>
              <a:rPr lang="en-US" sz="3200" dirty="0"/>
              <a:t>regarding collateral pledged to secure </a:t>
            </a:r>
            <a:r>
              <a:rPr lang="en-US" sz="3200" dirty="0" smtClean="0"/>
              <a:t>loans</a:t>
            </a:r>
          </a:p>
          <a:p>
            <a:r>
              <a:rPr lang="en-US" sz="3200" dirty="0" smtClean="0"/>
              <a:t>Administer </a:t>
            </a:r>
            <a:r>
              <a:rPr lang="en-US" sz="3200" dirty="0"/>
              <a:t>the Central Notification System (CNS) for farm product </a:t>
            </a:r>
            <a:r>
              <a:rPr lang="en-US" sz="3200" dirty="0" smtClean="0"/>
              <a:t>liens</a:t>
            </a:r>
          </a:p>
          <a:p>
            <a:r>
              <a:rPr lang="en-US" sz="3200" dirty="0" smtClean="0"/>
              <a:t>File </a:t>
            </a:r>
            <a:r>
              <a:rPr lang="en-US" sz="3200" dirty="0"/>
              <a:t>and </a:t>
            </a:r>
            <a:r>
              <a:rPr lang="en-US" sz="3200" dirty="0" smtClean="0"/>
              <a:t>maintain </a:t>
            </a:r>
            <a:r>
              <a:rPr lang="en-US" sz="3200" dirty="0"/>
              <a:t>statewide federal tax </a:t>
            </a:r>
            <a:r>
              <a:rPr lang="en-US" sz="3200" dirty="0" smtClean="0"/>
              <a:t>liens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4" y="5628812"/>
            <a:ext cx="3326770" cy="118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5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1376" y="274638"/>
            <a:ext cx="41148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Business Services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930424" y="1676400"/>
            <a:ext cx="7283152" cy="2256656"/>
          </a:xfrm>
        </p:spPr>
        <p:txBody>
          <a:bodyPr/>
          <a:lstStyle/>
          <a:p>
            <a:r>
              <a:rPr lang="en-US" sz="3000" b="1" dirty="0" smtClean="0"/>
              <a:t>New business filings in 2018: 70,308</a:t>
            </a:r>
          </a:p>
          <a:p>
            <a:pPr lvl="1"/>
            <a:r>
              <a:rPr lang="en-US" sz="3000" dirty="0" smtClean="0"/>
              <a:t>Highest annual total on record</a:t>
            </a:r>
          </a:p>
          <a:p>
            <a:pPr lvl="1"/>
            <a:endParaRPr lang="en-US" sz="3000" dirty="0" smtClean="0"/>
          </a:p>
          <a:p>
            <a:r>
              <a:rPr lang="en-US" sz="3000" b="1" dirty="0" smtClean="0"/>
              <a:t>Total business filings in 2018: over 455,000</a:t>
            </a:r>
          </a:p>
          <a:p>
            <a:pPr marL="114300" indent="0">
              <a:buNone/>
            </a:pPr>
            <a:endParaRPr lang="en-US" sz="3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4" y="5628812"/>
            <a:ext cx="3326770" cy="1184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4114800" cy="92211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Business Services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218456" y="1012482"/>
            <a:ext cx="6707088" cy="4800600"/>
          </a:xfrm>
        </p:spPr>
        <p:txBody>
          <a:bodyPr/>
          <a:lstStyle/>
          <a:p>
            <a:pPr marL="114300" indent="0" algn="ctr">
              <a:buNone/>
            </a:pPr>
            <a:r>
              <a:rPr lang="en-US" sz="3200" b="1" dirty="0" smtClean="0"/>
              <a:t>Minnesota Business </a:t>
            </a:r>
            <a:r>
              <a:rPr lang="en-US" sz="3200" b="1" dirty="0"/>
              <a:t>Snapshot</a:t>
            </a:r>
          </a:p>
          <a:p>
            <a:r>
              <a:rPr lang="en-US" sz="3200" dirty="0"/>
              <a:t>V</a:t>
            </a:r>
            <a:r>
              <a:rPr lang="en-US" sz="3200" dirty="0" smtClean="0"/>
              <a:t>oluntary survey designed to serve the business community as they identify partners throughout the state</a:t>
            </a:r>
          </a:p>
          <a:p>
            <a:r>
              <a:rPr lang="en-US" sz="3200" dirty="0" smtClean="0"/>
              <a:t>Provides the public with data and information on the economic and demographic make-up of Minnesota’s businesses. </a:t>
            </a:r>
            <a:endParaRPr lang="en-US" sz="3200" dirty="0"/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4" y="5628812"/>
            <a:ext cx="3326770" cy="118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3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4114800" cy="92211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Business Services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218456" y="1012482"/>
            <a:ext cx="6707088" cy="4800600"/>
          </a:xfrm>
        </p:spPr>
        <p:txBody>
          <a:bodyPr/>
          <a:lstStyle/>
          <a:p>
            <a:pPr marL="114300" indent="0" algn="ctr">
              <a:buNone/>
            </a:pPr>
            <a:r>
              <a:rPr lang="en-US" sz="3200" b="1" dirty="0" smtClean="0"/>
              <a:t>Minnesota Business </a:t>
            </a:r>
            <a:r>
              <a:rPr lang="en-US" sz="3200" b="1" dirty="0"/>
              <a:t>Snapshot</a:t>
            </a:r>
          </a:p>
          <a:p>
            <a:r>
              <a:rPr lang="en-US" sz="3200" dirty="0"/>
              <a:t>Five questions related to:</a:t>
            </a:r>
          </a:p>
          <a:p>
            <a:pPr lvl="1"/>
            <a:r>
              <a:rPr lang="en-US" sz="2400" dirty="0"/>
              <a:t>Number of employees</a:t>
            </a:r>
          </a:p>
          <a:p>
            <a:pPr lvl="1"/>
            <a:r>
              <a:rPr lang="en-US" sz="2400" dirty="0"/>
              <a:t>Self-identification as a member of a specific community </a:t>
            </a:r>
          </a:p>
          <a:p>
            <a:pPr lvl="1"/>
            <a:r>
              <a:rPr lang="en-US" sz="2400" dirty="0"/>
              <a:t>Industry </a:t>
            </a:r>
          </a:p>
          <a:p>
            <a:pPr lvl="1"/>
            <a:r>
              <a:rPr lang="en-US" sz="2400" dirty="0"/>
              <a:t>Full or part-time business</a:t>
            </a:r>
          </a:p>
          <a:p>
            <a:pPr lvl="1"/>
            <a:r>
              <a:rPr lang="en-US" sz="2400" dirty="0"/>
              <a:t>Gross revenues from the previous year</a:t>
            </a:r>
          </a:p>
          <a:p>
            <a:r>
              <a:rPr lang="en-US" sz="3200" dirty="0" smtClean="0"/>
              <a:t>Over 60% response rate</a:t>
            </a:r>
            <a:endParaRPr lang="en-US" sz="3200" dirty="0"/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4" y="5628812"/>
            <a:ext cx="3326770" cy="118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37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539552" y="404664"/>
            <a:ext cx="8064896" cy="3739554"/>
          </a:xfrm>
        </p:spPr>
        <p:txBody>
          <a:bodyPr>
            <a:noAutofit/>
          </a:bodyPr>
          <a:lstStyle/>
          <a:p>
            <a:pPr marL="114300" indent="0">
              <a:buNone/>
            </a:pPr>
            <a:endParaRPr lang="en-US" sz="4400" dirty="0" smtClean="0"/>
          </a:p>
          <a:p>
            <a:pPr marL="114300" indent="0">
              <a:buNone/>
            </a:pPr>
            <a:r>
              <a:rPr lang="en-US" sz="4400" dirty="0"/>
              <a:t>Contributor to the General </a:t>
            </a:r>
            <a:r>
              <a:rPr lang="en-US" sz="4400" dirty="0" smtClean="0"/>
              <a:t>Fund</a:t>
            </a:r>
          </a:p>
          <a:p>
            <a:pPr marL="114300" indent="0">
              <a:buNone/>
            </a:pPr>
            <a:endParaRPr lang="en-US" sz="4400" dirty="0"/>
          </a:p>
          <a:p>
            <a:pPr marL="114300" indent="0" algn="ctr">
              <a:buNone/>
            </a:pPr>
            <a:r>
              <a:rPr lang="en-US" sz="4400" dirty="0" smtClean="0"/>
              <a:t>$22 million per biennium (net)</a:t>
            </a:r>
            <a:endParaRPr lang="en-US" sz="3000" dirty="0"/>
          </a:p>
          <a:p>
            <a:pPr marL="114300" indent="0" algn="ctr">
              <a:buNone/>
            </a:pPr>
            <a:r>
              <a:rPr lang="en-US" sz="3500" i="1" dirty="0" smtClean="0"/>
              <a:t>$11 million per year</a:t>
            </a:r>
          </a:p>
          <a:p>
            <a:pPr marL="114300" indent="0" algn="ctr">
              <a:buNone/>
            </a:pPr>
            <a:endParaRPr lang="en-US" sz="4400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4" y="5628812"/>
            <a:ext cx="3326770" cy="1184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508" y="274638"/>
            <a:ext cx="5770984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Election Administration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96752"/>
            <a:ext cx="7620000" cy="4916016"/>
          </a:xfrm>
        </p:spPr>
        <p:txBody>
          <a:bodyPr>
            <a:normAutofit/>
          </a:bodyPr>
          <a:lstStyle/>
          <a:p>
            <a:pPr marL="342900" lvl="1">
              <a:buClr>
                <a:schemeClr val="accent1"/>
              </a:buClr>
            </a:pPr>
            <a:r>
              <a:rPr lang="en-US" sz="2800" dirty="0" smtClean="0">
                <a:cs typeface="ＭＳ Ｐゴシック" pitchFamily="-72" charset="-128"/>
              </a:rPr>
              <a:t>Work with counties, cities, and towns in the administration of elections</a:t>
            </a:r>
          </a:p>
          <a:p>
            <a:pPr marL="342900" lvl="1">
              <a:buClr>
                <a:schemeClr val="accent1"/>
              </a:buClr>
            </a:pPr>
            <a:r>
              <a:rPr lang="en-US" sz="2800" dirty="0" smtClean="0">
                <a:cs typeface="ＭＳ Ｐゴシック" pitchFamily="-72" charset="-128"/>
              </a:rPr>
              <a:t>Operate and maintain </a:t>
            </a:r>
            <a:r>
              <a:rPr lang="en-US" sz="2800" dirty="0">
                <a:cs typeface="ＭＳ Ｐゴシック" pitchFamily="-72" charset="-128"/>
              </a:rPr>
              <a:t>the Statewide Voter Registration </a:t>
            </a:r>
            <a:r>
              <a:rPr lang="en-US" sz="2800" dirty="0" smtClean="0">
                <a:cs typeface="ＭＳ Ｐゴシック" pitchFamily="-72" charset="-128"/>
              </a:rPr>
              <a:t>System (SVRS), the database of all Minnesota voters</a:t>
            </a:r>
          </a:p>
          <a:p>
            <a:pPr marL="342900" lvl="1">
              <a:buClr>
                <a:schemeClr val="accent1"/>
              </a:buClr>
            </a:pPr>
            <a:r>
              <a:rPr lang="en-US" sz="2800" dirty="0" smtClean="0">
                <a:cs typeface="ＭＳ Ｐゴシック" pitchFamily="-72" charset="-128"/>
              </a:rPr>
              <a:t>Certify voting systems</a:t>
            </a:r>
          </a:p>
          <a:p>
            <a:pPr marL="342900" lvl="1">
              <a:buClr>
                <a:schemeClr val="accent1"/>
              </a:buClr>
            </a:pPr>
            <a:r>
              <a:rPr lang="en-US" sz="2800" dirty="0" smtClean="0">
                <a:cs typeface="ＭＳ Ｐゴシック" pitchFamily="-72" charset="-128"/>
              </a:rPr>
              <a:t>Accept candidate filings for federal and state offices</a:t>
            </a:r>
          </a:p>
          <a:p>
            <a:pPr marL="342900" lvl="1">
              <a:buClr>
                <a:schemeClr val="accent1"/>
              </a:buClr>
            </a:pPr>
            <a:r>
              <a:rPr lang="en-US" sz="2800" dirty="0" smtClean="0">
                <a:cs typeface="ＭＳ Ｐゴシック" pitchFamily="-72" charset="-128"/>
              </a:rPr>
              <a:t>Train local election officials</a:t>
            </a:r>
          </a:p>
          <a:p>
            <a:pPr marL="342900" lvl="1">
              <a:buClr>
                <a:schemeClr val="accent1"/>
              </a:buClr>
            </a:pPr>
            <a:r>
              <a:rPr lang="en-US" sz="2800" dirty="0" smtClean="0">
                <a:cs typeface="ＭＳ Ｐゴシック" pitchFamily="-72" charset="-128"/>
              </a:rPr>
              <a:t>Conduct most recounts</a:t>
            </a:r>
            <a:endParaRPr lang="en-US" sz="2800" dirty="0">
              <a:cs typeface="ＭＳ Ｐゴシック" pitchFamily="-72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4" y="5628812"/>
            <a:ext cx="3326770" cy="1184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ustom 7">
      <a:dk1>
        <a:srgbClr val="002060"/>
      </a:dk1>
      <a:lt1>
        <a:srgbClr val="F2F2F2"/>
      </a:lt1>
      <a:dk2>
        <a:srgbClr val="002060"/>
      </a:dk2>
      <a:lt2>
        <a:srgbClr val="F2F2F2"/>
      </a:lt2>
      <a:accent1>
        <a:srgbClr val="002060"/>
      </a:accent1>
      <a:accent2>
        <a:srgbClr val="00B050"/>
      </a:accent2>
      <a:accent3>
        <a:srgbClr val="D8B316"/>
      </a:accent3>
      <a:accent4>
        <a:srgbClr val="95A39D"/>
      </a:accent4>
      <a:accent5>
        <a:srgbClr val="D25814"/>
      </a:accent5>
      <a:accent6>
        <a:srgbClr val="9D420E"/>
      </a:accent6>
      <a:hlink>
        <a:srgbClr val="692C09"/>
      </a:hlink>
      <a:folHlink>
        <a:srgbClr val="7030A0"/>
      </a:folHlink>
    </a:clrScheme>
    <a:fontScheme name="Custom 1">
      <a:majorFont>
        <a:latin typeface="Adobe Caslon Pro"/>
        <a:ea typeface=""/>
        <a:cs typeface=""/>
      </a:majorFont>
      <a:minorFont>
        <a:latin typeface="Adobe Caslon Pro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5451</TotalTime>
  <Words>614</Words>
  <Application>Microsoft Office PowerPoint</Application>
  <PresentationFormat>On-screen Show (4:3)</PresentationFormat>
  <Paragraphs>92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Adobe Caslon Pro</vt:lpstr>
      <vt:lpstr>Arial</vt:lpstr>
      <vt:lpstr>ＭＳ Ｐゴシック</vt:lpstr>
      <vt:lpstr>Cambria</vt:lpstr>
      <vt:lpstr>Calibri</vt:lpstr>
      <vt:lpstr>Garamond</vt:lpstr>
      <vt:lpstr>Adjacency</vt:lpstr>
      <vt:lpstr>PowerPoint Presentation</vt:lpstr>
      <vt:lpstr>Office of the Secretary of State  Staffing</vt:lpstr>
      <vt:lpstr>Business Services </vt:lpstr>
      <vt:lpstr>Business Services UCC Division</vt:lpstr>
      <vt:lpstr>Business Services</vt:lpstr>
      <vt:lpstr>Business Services</vt:lpstr>
      <vt:lpstr>Business Services</vt:lpstr>
      <vt:lpstr>PowerPoint Presentation</vt:lpstr>
      <vt:lpstr>Election Administration</vt:lpstr>
      <vt:lpstr>Election Administration Voter Outreach</vt:lpstr>
      <vt:lpstr>Election Administration 2018 in Numbers</vt:lpstr>
      <vt:lpstr>Administration</vt:lpstr>
      <vt:lpstr>PowerPoint Presentation</vt:lpstr>
      <vt:lpstr>PowerPoint Presentation</vt:lpstr>
      <vt:lpstr>PowerPoint Presentation</vt:lpstr>
      <vt:lpstr>Praise for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Rachel.Rudy</dc:creator>
  <cp:lastModifiedBy>Sally Olson</cp:lastModifiedBy>
  <cp:revision>170</cp:revision>
  <cp:lastPrinted>2019-03-15T19:40:47Z</cp:lastPrinted>
  <dcterms:created xsi:type="dcterms:W3CDTF">2013-01-11T16:35:28Z</dcterms:created>
  <dcterms:modified xsi:type="dcterms:W3CDTF">2019-03-15T19:55:38Z</dcterms:modified>
</cp:coreProperties>
</file>