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  <p:sldMasterId id="2147483820" r:id="rId5"/>
    <p:sldMasterId id="2147483822" r:id="rId6"/>
    <p:sldMasterId id="2147483824" r:id="rId7"/>
  </p:sldMasterIdLst>
  <p:notesMasterIdLst>
    <p:notesMasterId r:id="rId29"/>
  </p:notesMasterIdLst>
  <p:handoutMasterIdLst>
    <p:handoutMasterId r:id="rId30"/>
  </p:handoutMasterIdLst>
  <p:sldIdLst>
    <p:sldId id="482" r:id="rId8"/>
    <p:sldId id="458" r:id="rId9"/>
    <p:sldId id="508" r:id="rId10"/>
    <p:sldId id="483" r:id="rId11"/>
    <p:sldId id="502" r:id="rId12"/>
    <p:sldId id="501" r:id="rId13"/>
    <p:sldId id="503" r:id="rId14"/>
    <p:sldId id="504" r:id="rId15"/>
    <p:sldId id="505" r:id="rId16"/>
    <p:sldId id="506" r:id="rId17"/>
    <p:sldId id="507" r:id="rId18"/>
    <p:sldId id="500" r:id="rId19"/>
    <p:sldId id="492" r:id="rId20"/>
    <p:sldId id="493" r:id="rId21"/>
    <p:sldId id="494" r:id="rId22"/>
    <p:sldId id="495" r:id="rId23"/>
    <p:sldId id="496" r:id="rId24"/>
    <p:sldId id="497" r:id="rId25"/>
    <p:sldId id="498" r:id="rId26"/>
    <p:sldId id="499" r:id="rId27"/>
    <p:sldId id="481" r:id="rId28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E21"/>
    <a:srgbClr val="000000"/>
    <a:srgbClr val="003865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4" autoAdjust="0"/>
    <p:restoredTop sz="89889" autoAdjust="0"/>
  </p:normalViewPr>
  <p:slideViewPr>
    <p:cSldViewPr snapToGrid="0">
      <p:cViewPr varScale="1">
        <p:scale>
          <a:sx n="100" d="100"/>
          <a:sy n="100" d="100"/>
        </p:scale>
        <p:origin x="38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>
                <a:latin typeface="NeueHaasGroteskText Std" panose="020B0504020202020204" pitchFamily="34" charset="0"/>
              </a:rPr>
              <a:t>March 2019</a:t>
            </a:r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17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22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March 2019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310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355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98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736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304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667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473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758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82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863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848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36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March 2019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310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493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20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2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50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March 2019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08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7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6" y="5503407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553" y="1798681"/>
            <a:ext cx="7728892" cy="91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6" y="5512601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44" y="1773836"/>
            <a:ext cx="7148512" cy="85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38073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4" y="6164032"/>
            <a:ext cx="2808042" cy="33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72" y="595565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960" y="595565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72" y="360301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230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72" y="360301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99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72" y="360301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785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302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93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6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ie.beyer-Kropuenske@state.mn.u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9.xml"/><Relationship Id="rId4" Type="http://schemas.openxmlformats.org/officeDocument/2006/relationships/hyperlink" Target="https://mn.gov/admin/data-practice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Government Data Practices &amp; Open Meeting Law Overview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057400" y="5503407"/>
            <a:ext cx="7905750" cy="903062"/>
          </a:xfrm>
        </p:spPr>
        <p:txBody>
          <a:bodyPr>
            <a:normAutofit/>
          </a:bodyPr>
          <a:lstStyle/>
          <a:p>
            <a:r>
              <a:rPr lang="en-US" dirty="0"/>
              <a:t>Laurie Beyer-Kropuenske, Director of Community Services, Office of the </a:t>
            </a:r>
            <a:r>
              <a:rPr lang="en-US" dirty="0" smtClean="0"/>
              <a:t>Commissioner</a:t>
            </a:r>
          </a:p>
        </p:txBody>
      </p:sp>
    </p:spTree>
    <p:extLst>
      <p:ext uri="{BB962C8B-B14F-4D97-AF65-F5344CB8AC3E}">
        <p14:creationId xmlns:p14="http://schemas.microsoft.com/office/powerpoint/2010/main" val="417805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Data Practices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Data about you –  Minn. Stat. § 13.601</a:t>
            </a:r>
          </a:p>
          <a:p>
            <a:pPr lvl="1"/>
            <a:r>
              <a:rPr lang="en-US" dirty="0"/>
              <a:t>Some are public and some are private</a:t>
            </a:r>
          </a:p>
          <a:p>
            <a:pPr lvl="1"/>
            <a:r>
              <a:rPr lang="en-US" dirty="0"/>
              <a:t>Examples of public data include:</a:t>
            </a:r>
          </a:p>
          <a:p>
            <a:pPr lvl="2"/>
            <a:r>
              <a:rPr lang="en-US" dirty="0"/>
              <a:t>Name </a:t>
            </a:r>
          </a:p>
          <a:p>
            <a:pPr lvl="2"/>
            <a:r>
              <a:rPr lang="en-US" dirty="0"/>
              <a:t>Residential address</a:t>
            </a:r>
          </a:p>
          <a:p>
            <a:pPr lvl="2"/>
            <a:r>
              <a:rPr lang="en-US" dirty="0"/>
              <a:t>Education and training background</a:t>
            </a:r>
          </a:p>
          <a:p>
            <a:pPr lvl="2"/>
            <a:r>
              <a:rPr lang="en-US" dirty="0"/>
              <a:t>Email address or telephone number</a:t>
            </a:r>
          </a:p>
          <a:p>
            <a:pPr lvl="2"/>
            <a:r>
              <a:rPr lang="en-US" dirty="0"/>
              <a:t>Existence/status of complaints about you</a:t>
            </a:r>
          </a:p>
          <a:p>
            <a:r>
              <a:rPr lang="en-US" dirty="0"/>
              <a:t>Use of personal portable computing devices (laptop, </a:t>
            </a:r>
            <a:r>
              <a:rPr lang="en-US" dirty="0" smtClean="0"/>
              <a:t>iPad</a:t>
            </a:r>
            <a:r>
              <a:rPr lang="en-US" dirty="0"/>
              <a:t>, smart phone, etc.) for C</a:t>
            </a:r>
            <a:r>
              <a:rPr lang="en-US" dirty="0" smtClean="0"/>
              <a:t>ouncil duties</a:t>
            </a:r>
            <a:endParaRPr lang="en-US" dirty="0"/>
          </a:p>
          <a:p>
            <a:pPr lvl="1"/>
            <a:r>
              <a:rPr lang="en-US" dirty="0" smtClean="0"/>
              <a:t>Council-related </a:t>
            </a:r>
            <a:r>
              <a:rPr lang="en-US" dirty="0"/>
              <a:t>data on these devices are government data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Meeting Law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Minnesota Statutes, Chapter 13D</a:t>
            </a:r>
            <a:endParaRPr lang="en-US" dirty="0"/>
          </a:p>
        </p:txBody>
      </p:sp>
      <p:pic>
        <p:nvPicPr>
          <p:cNvPr id="4" name="Picture Placeholder 3" descr="Puzzle pieces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79" b="14933"/>
          <a:stretch/>
        </p:blipFill>
        <p:spPr/>
      </p:pic>
    </p:spTree>
    <p:extLst>
      <p:ext uri="{BB962C8B-B14F-4D97-AF65-F5344CB8AC3E}">
        <p14:creationId xmlns:p14="http://schemas.microsoft.com/office/powerpoint/2010/main" val="8839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Discussion Issues – Open Meeting Law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When does the </a:t>
            </a:r>
            <a:r>
              <a:rPr lang="en-US" dirty="0" smtClean="0"/>
              <a:t>Open Meeting Law (OML) </a:t>
            </a:r>
            <a:r>
              <a:rPr lang="en-US" dirty="0"/>
              <a:t>apply</a:t>
            </a:r>
          </a:p>
          <a:p>
            <a:pPr lvl="1"/>
            <a:r>
              <a:rPr lang="en-US" dirty="0"/>
              <a:t>Groups subject</a:t>
            </a:r>
          </a:p>
          <a:p>
            <a:pPr lvl="1"/>
            <a:r>
              <a:rPr lang="en-US" dirty="0"/>
              <a:t>Meetings subject</a:t>
            </a:r>
          </a:p>
          <a:p>
            <a:r>
              <a:rPr lang="en-US" dirty="0"/>
              <a:t>Types of meetings</a:t>
            </a:r>
          </a:p>
          <a:p>
            <a:pPr lvl="1"/>
            <a:r>
              <a:rPr lang="en-US" dirty="0"/>
              <a:t>Meeting notices</a:t>
            </a:r>
          </a:p>
          <a:p>
            <a:r>
              <a:rPr lang="en-US" dirty="0"/>
              <a:t>Closed meetings</a:t>
            </a:r>
          </a:p>
          <a:p>
            <a:r>
              <a:rPr lang="en-US" dirty="0"/>
              <a:t>Special considerations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1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Meetings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With limited exceptions, all meetings of public bodies must be open to the public</a:t>
            </a:r>
          </a:p>
          <a:p>
            <a:pPr lvl="1"/>
            <a:r>
              <a:rPr lang="en-US" dirty="0"/>
              <a:t>The public can attend open </a:t>
            </a:r>
            <a:r>
              <a:rPr lang="en-US" dirty="0" smtClean="0"/>
              <a:t>meetings</a:t>
            </a:r>
          </a:p>
          <a:p>
            <a:r>
              <a:rPr lang="en-US" dirty="0" smtClean="0"/>
              <a:t>Meetings subject to the law</a:t>
            </a:r>
          </a:p>
          <a:p>
            <a:pPr lvl="1"/>
            <a:r>
              <a:rPr lang="en-US" dirty="0"/>
              <a:t>The “quorum rule</a:t>
            </a:r>
            <a:r>
              <a:rPr lang="en-US" dirty="0" smtClean="0"/>
              <a:t>” (</a:t>
            </a:r>
            <a:r>
              <a:rPr lang="en-US" i="1" dirty="0" err="1" smtClean="0"/>
              <a:t>Moberg</a:t>
            </a:r>
            <a:r>
              <a:rPr lang="en-US" i="1" dirty="0" smtClean="0"/>
              <a:t> </a:t>
            </a:r>
            <a:r>
              <a:rPr lang="en-US" i="1" dirty="0"/>
              <a:t>v. Independent School District No. 281</a:t>
            </a:r>
            <a:r>
              <a:rPr lang="en-US" dirty="0"/>
              <a:t>, 336 N.W.2d 510 (Minn. 1983</a:t>
            </a:r>
            <a:r>
              <a:rPr lang="en-US" dirty="0" smtClean="0"/>
              <a:t>).)</a:t>
            </a:r>
          </a:p>
          <a:p>
            <a:pPr lvl="1"/>
            <a:r>
              <a:rPr lang="en-US" dirty="0" smtClean="0"/>
              <a:t>Two parts: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Quorum (majority) or more of full public body, or quorum of any of the public body’s committees, subcommittees, etc. – and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Quorum (majority) discusses, decides, or receives information as a group on issues relating to its official </a:t>
            </a:r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Meetings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Regularly scheduled </a:t>
            </a:r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Schedule of meetings on file at primary office</a:t>
            </a:r>
            <a:endParaRPr lang="en-US" dirty="0"/>
          </a:p>
          <a:p>
            <a:r>
              <a:rPr lang="en-US" dirty="0"/>
              <a:t>Special meetings</a:t>
            </a:r>
          </a:p>
          <a:p>
            <a:pPr lvl="1"/>
            <a:r>
              <a:rPr lang="en-US" dirty="0"/>
              <a:t>Any meeting not on the regular </a:t>
            </a:r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3-day advance posting on website, including date, time, place, and meeting purpose</a:t>
            </a:r>
            <a:endParaRPr lang="en-US" dirty="0"/>
          </a:p>
          <a:p>
            <a:r>
              <a:rPr lang="en-US" dirty="0"/>
              <a:t>Emergency meetings</a:t>
            </a:r>
          </a:p>
          <a:p>
            <a:pPr lvl="1"/>
            <a:r>
              <a:rPr lang="en-US" dirty="0"/>
              <a:t>Special meetings called because circumstances don’t allow for a 3-day prior </a:t>
            </a:r>
            <a:r>
              <a:rPr lang="en-US" dirty="0" smtClean="0"/>
              <a:t>notice</a:t>
            </a:r>
          </a:p>
          <a:p>
            <a:pPr lvl="1"/>
            <a:r>
              <a:rPr lang="en-US" dirty="0" smtClean="0"/>
              <a:t>Good faith effort to notify media that requested notice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5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Meetings Not Covered by the Law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Meetings of less than a quorum of members</a:t>
            </a:r>
          </a:p>
          <a:p>
            <a:r>
              <a:rPr lang="en-US" dirty="0"/>
              <a:t>Chance or social gatherings</a:t>
            </a:r>
          </a:p>
          <a:p>
            <a:pPr lvl="1"/>
            <a:r>
              <a:rPr lang="en-US" dirty="0"/>
              <a:t>Banquets, parties, etc.</a:t>
            </a:r>
          </a:p>
          <a:p>
            <a:r>
              <a:rPr lang="en-US" dirty="0"/>
              <a:t>Trainings</a:t>
            </a:r>
          </a:p>
          <a:p>
            <a:pPr lvl="1"/>
            <a:r>
              <a:rPr lang="en-US" dirty="0"/>
              <a:t>No discussion of official </a:t>
            </a:r>
            <a:r>
              <a:rPr lang="en-US" dirty="0" smtClean="0"/>
              <a:t>business</a:t>
            </a:r>
          </a:p>
          <a:p>
            <a:pPr lvl="1"/>
            <a:r>
              <a:rPr lang="en-US" dirty="0"/>
              <a:t>Advisory Opinion </a:t>
            </a:r>
            <a:r>
              <a:rPr lang="en-US" dirty="0" smtClean="0"/>
              <a:t>16-006</a:t>
            </a:r>
          </a:p>
          <a:p>
            <a:pPr lvl="2"/>
            <a:r>
              <a:rPr lang="en-US" dirty="0" smtClean="0"/>
              <a:t>Public body may </a:t>
            </a:r>
            <a:r>
              <a:rPr lang="en-US" dirty="0"/>
              <a:t>meet in private facilitated discussions designed to “improve trust, relationships, communications, and collaborative problem solving” among </a:t>
            </a:r>
            <a:r>
              <a:rPr lang="en-US" dirty="0" smtClean="0"/>
              <a:t>members </a:t>
            </a:r>
            <a:r>
              <a:rPr lang="en-US" dirty="0"/>
              <a:t>without violating </a:t>
            </a:r>
            <a:r>
              <a:rPr lang="en-US" dirty="0" smtClean="0"/>
              <a:t>OML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4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Considerations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 of email</a:t>
            </a:r>
          </a:p>
          <a:p>
            <a:pPr lvl="1"/>
            <a:r>
              <a:rPr lang="en-US" dirty="0"/>
              <a:t>Avoid “discussion” </a:t>
            </a:r>
            <a:endParaRPr lang="en-US" dirty="0" smtClean="0"/>
          </a:p>
          <a:p>
            <a:pPr lvl="1"/>
            <a:r>
              <a:rPr lang="en-US" dirty="0" smtClean="0"/>
              <a:t>Advisory </a:t>
            </a:r>
            <a:r>
              <a:rPr lang="en-US" dirty="0"/>
              <a:t>Opinion </a:t>
            </a:r>
            <a:r>
              <a:rPr lang="en-US" dirty="0" smtClean="0"/>
              <a:t>09-020:</a:t>
            </a:r>
          </a:p>
          <a:p>
            <a:pPr lvl="2"/>
            <a:r>
              <a:rPr lang="en-US" dirty="0" smtClean="0"/>
              <a:t>Public body did </a:t>
            </a:r>
            <a:r>
              <a:rPr lang="en-US" dirty="0"/>
              <a:t>not comply with </a:t>
            </a:r>
            <a:r>
              <a:rPr lang="en-US" dirty="0" smtClean="0"/>
              <a:t>OML </a:t>
            </a:r>
            <a:r>
              <a:rPr lang="en-US" dirty="0"/>
              <a:t>when </a:t>
            </a:r>
            <a:r>
              <a:rPr lang="en-US" dirty="0" smtClean="0"/>
              <a:t>exchanging </a:t>
            </a:r>
            <a:r>
              <a:rPr lang="en-US" dirty="0"/>
              <a:t>certain email messages relating to </a:t>
            </a:r>
            <a:r>
              <a:rPr lang="en-US" dirty="0" smtClean="0"/>
              <a:t>official activities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ne-way </a:t>
            </a:r>
            <a:r>
              <a:rPr lang="en-US" dirty="0"/>
              <a:t>communication between the </a:t>
            </a:r>
            <a:r>
              <a:rPr lang="en-US" dirty="0" smtClean="0"/>
              <a:t>chair/staff </a:t>
            </a:r>
            <a:r>
              <a:rPr lang="en-US" dirty="0"/>
              <a:t>and members of a public body is permissible, such as </a:t>
            </a:r>
            <a:r>
              <a:rPr lang="en-US" dirty="0" smtClean="0"/>
              <a:t>sending </a:t>
            </a:r>
            <a:r>
              <a:rPr lang="en-US" dirty="0"/>
              <a:t>meeting materials via email to all board members, </a:t>
            </a:r>
            <a:r>
              <a:rPr lang="en-US" dirty="0" smtClean="0"/>
              <a:t>with no </a:t>
            </a:r>
            <a:r>
              <a:rPr lang="en-US" dirty="0"/>
              <a:t>discussion or </a:t>
            </a:r>
            <a:r>
              <a:rPr lang="en-US" dirty="0" smtClean="0"/>
              <a:t>decision-making</a:t>
            </a:r>
            <a:endParaRPr lang="en-US" dirty="0"/>
          </a:p>
          <a:p>
            <a:r>
              <a:rPr lang="en-US" dirty="0"/>
              <a:t>“Serial meetings”</a:t>
            </a:r>
          </a:p>
          <a:p>
            <a:pPr lvl="1"/>
            <a:r>
              <a:rPr lang="en-US" dirty="0"/>
              <a:t>Meetings of less than a quorum</a:t>
            </a:r>
          </a:p>
          <a:p>
            <a:pPr lvl="1"/>
            <a:r>
              <a:rPr lang="en-US" dirty="0"/>
              <a:t>Avoid public meetings to fashion agreement</a:t>
            </a:r>
          </a:p>
          <a:p>
            <a:pPr lvl="1"/>
            <a:r>
              <a:rPr lang="en-US" dirty="0"/>
              <a:t>Might be a violation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0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Meetings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Meetings can be closed only if required or permitted in the law</a:t>
            </a:r>
          </a:p>
          <a:p>
            <a:r>
              <a:rPr lang="en-US" dirty="0"/>
              <a:t>All closed meetings, except those closed by attorney-client privilege, must be recorded</a:t>
            </a:r>
          </a:p>
          <a:p>
            <a:r>
              <a:rPr lang="en-US" dirty="0"/>
              <a:t>No general “personnel exception” to close a meeting</a:t>
            </a:r>
          </a:p>
          <a:p>
            <a:r>
              <a:rPr lang="en-US" dirty="0"/>
              <a:t>Statement on the record before closing a meeting</a:t>
            </a:r>
          </a:p>
          <a:p>
            <a:pPr lvl="1"/>
            <a:r>
              <a:rPr lang="en-US" dirty="0"/>
              <a:t>Legal authority to close the meeting</a:t>
            </a:r>
          </a:p>
          <a:p>
            <a:pPr lvl="1"/>
            <a:r>
              <a:rPr lang="en-US" dirty="0"/>
              <a:t>Describe what will be </a:t>
            </a:r>
            <a:r>
              <a:rPr lang="en-US" dirty="0" smtClean="0"/>
              <a:t>discussed</a:t>
            </a:r>
          </a:p>
          <a:p>
            <a:r>
              <a:rPr lang="en-US" dirty="0" smtClean="0"/>
              <a:t>Public bodies may or must close certain other meetings under the law, including as permitted by the attorney-client privilege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68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Meetings &amp; Technology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 smtClean="0"/>
              <a:t>Permissible for statewide bodies to have a meeting by telephone </a:t>
            </a:r>
            <a:r>
              <a:rPr lang="en-US" dirty="0"/>
              <a:t>or other electronic </a:t>
            </a:r>
            <a:r>
              <a:rPr lang="en-US" dirty="0" smtClean="0"/>
              <a:t>means</a:t>
            </a:r>
            <a:endParaRPr lang="en-US" dirty="0"/>
          </a:p>
          <a:p>
            <a:r>
              <a:rPr lang="en-US" dirty="0" smtClean="0"/>
              <a:t>Social </a:t>
            </a:r>
            <a:r>
              <a:rPr lang="en-US" dirty="0"/>
              <a:t>media use</a:t>
            </a:r>
          </a:p>
          <a:p>
            <a:pPr lvl="1"/>
            <a:r>
              <a:rPr lang="en-US" dirty="0"/>
              <a:t>Exchanges must be with </a:t>
            </a:r>
            <a:r>
              <a:rPr lang="en-US" dirty="0" smtClean="0"/>
              <a:t>the public</a:t>
            </a:r>
            <a:endParaRPr lang="en-US" dirty="0"/>
          </a:p>
          <a:p>
            <a:pPr lvl="1"/>
            <a:r>
              <a:rPr lang="en-US" dirty="0"/>
              <a:t>Excludes email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46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Penalties &amp; Remedies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Intentional violation</a:t>
            </a:r>
          </a:p>
          <a:p>
            <a:pPr lvl="1"/>
            <a:r>
              <a:rPr lang="en-US" dirty="0"/>
              <a:t>Personal liability - $300 fine</a:t>
            </a:r>
          </a:p>
          <a:p>
            <a:r>
              <a:rPr lang="en-US" dirty="0" smtClean="0"/>
              <a:t>Three, separate </a:t>
            </a:r>
            <a:r>
              <a:rPr lang="en-US" dirty="0"/>
              <a:t>intentional violations</a:t>
            </a:r>
          </a:p>
          <a:p>
            <a:pPr lvl="1"/>
            <a:r>
              <a:rPr lang="en-US" dirty="0"/>
              <a:t>Forfeit </a:t>
            </a:r>
            <a:r>
              <a:rPr lang="en-US" dirty="0" smtClean="0"/>
              <a:t>office</a:t>
            </a:r>
            <a:endParaRPr lang="en-US" dirty="0"/>
          </a:p>
          <a:p>
            <a:r>
              <a:rPr lang="en-US" dirty="0"/>
              <a:t>Reasonable costs, disbursements, attorneys fees</a:t>
            </a:r>
          </a:p>
          <a:p>
            <a:r>
              <a:rPr lang="en-US" dirty="0"/>
              <a:t>No reversal of public body actions taken while in violation of the law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15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 and what we do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 smtClean="0"/>
              <a:t>Statewide resource on Minnesota’s data practices and open meeting laws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Informal advice/technical assistance to government, public, media and Legislature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Website, newsletters, Twitter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Advisory opinions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Legislative assistance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Training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</a:t>
            </a:r>
            <a:r>
              <a:rPr lang="en-US" dirty="0" smtClean="0"/>
              <a:t>Meetings </a:t>
            </a:r>
            <a:r>
              <a:rPr lang="en-US" dirty="0"/>
              <a:t>&amp; </a:t>
            </a:r>
            <a:r>
              <a:rPr lang="en-US" dirty="0" smtClean="0"/>
              <a:t>Data Practices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Public bodies may discuss not public data</a:t>
            </a:r>
          </a:p>
          <a:p>
            <a:pPr lvl="1"/>
            <a:r>
              <a:rPr lang="en-US" dirty="0"/>
              <a:t>Disclosure must relate to a matter within scope of authority</a:t>
            </a:r>
          </a:p>
          <a:p>
            <a:pPr lvl="1"/>
            <a:r>
              <a:rPr lang="en-US" dirty="0"/>
              <a:t>Reasonably necessary to conduct business or agenda item before the body</a:t>
            </a:r>
          </a:p>
          <a:p>
            <a:r>
              <a:rPr lang="en-US" dirty="0"/>
              <a:t>Data retain original classification</a:t>
            </a:r>
          </a:p>
          <a:p>
            <a:pPr lvl="1"/>
            <a:r>
              <a:rPr lang="en-US" dirty="0"/>
              <a:t>Record of the meeting is public</a:t>
            </a:r>
          </a:p>
          <a:p>
            <a:r>
              <a:rPr lang="en-US" dirty="0"/>
              <a:t>Recordings</a:t>
            </a:r>
          </a:p>
          <a:p>
            <a:pPr lvl="1"/>
            <a:r>
              <a:rPr lang="en-US" dirty="0"/>
              <a:t>Record all closed meetings, except under attorney-client privilege</a:t>
            </a:r>
          </a:p>
          <a:p>
            <a:pPr lvl="1"/>
            <a:r>
              <a:rPr lang="en-US" dirty="0"/>
              <a:t>Recordings are public with not public data removed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4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0" y="1651380"/>
            <a:ext cx="12192000" cy="1733266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3521123"/>
            <a:ext cx="10515600" cy="2681374"/>
          </a:xfrm>
        </p:spPr>
        <p:txBody>
          <a:bodyPr>
            <a:normAutofit lnSpcReduction="10000"/>
          </a:bodyPr>
          <a:lstStyle/>
          <a:p>
            <a:r>
              <a:rPr lang="en-US" sz="4000" b="1" dirty="0"/>
              <a:t>Laurie Beyer-Kropuenske</a:t>
            </a:r>
          </a:p>
          <a:p>
            <a:r>
              <a:rPr lang="en-US" sz="3600" i="1" dirty="0">
                <a:hlinkClick r:id="rId3"/>
              </a:rPr>
              <a:t>laurie.beyer-Kropuenske@state.mn.us</a:t>
            </a:r>
            <a:r>
              <a:rPr lang="en-US" sz="3600" i="1" dirty="0"/>
              <a:t> </a:t>
            </a:r>
            <a:r>
              <a:rPr lang="en-US" sz="3600" dirty="0"/>
              <a:t>		</a:t>
            </a:r>
          </a:p>
          <a:p>
            <a:r>
              <a:rPr lang="en-US" sz="3600" dirty="0"/>
              <a:t>651-201-2501</a:t>
            </a:r>
          </a:p>
          <a:p>
            <a:r>
              <a:rPr lang="en-US" sz="3600" i="1" dirty="0">
                <a:hlinkClick r:id="rId4"/>
              </a:rPr>
              <a:t>https://mn.gov/admin/data-practices</a:t>
            </a:r>
            <a:r>
              <a:rPr lang="en-US" sz="3600" i="1">
                <a:hlinkClick r:id="rId4"/>
              </a:rPr>
              <a:t>/</a:t>
            </a:r>
            <a:r>
              <a:rPr lang="en-US" sz="3600" i="1"/>
              <a:t> </a:t>
            </a:r>
            <a:endParaRPr lang="en-US" sz="36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Government Data Practices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Minnesota Statutes, Chapter 13</a:t>
            </a:r>
            <a:endParaRPr lang="en-US" dirty="0"/>
          </a:p>
        </p:txBody>
      </p:sp>
      <p:pic>
        <p:nvPicPr>
          <p:cNvPr id="4" name="Picture Placeholder 3" descr="Puzzle pieces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79" b="14933"/>
          <a:stretch/>
        </p:blipFill>
        <p:spPr/>
      </p:pic>
    </p:spTree>
    <p:extLst>
      <p:ext uri="{BB962C8B-B14F-4D97-AF65-F5344CB8AC3E}">
        <p14:creationId xmlns:p14="http://schemas.microsoft.com/office/powerpoint/2010/main" val="8839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government data practices so important?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The Data Practices Act advances open government, accountability, and </a:t>
            </a:r>
            <a:r>
              <a:rPr lang="en-US" dirty="0" smtClean="0"/>
              <a:t>transparency</a:t>
            </a:r>
          </a:p>
          <a:p>
            <a:r>
              <a:rPr lang="en-US" dirty="0" smtClean="0"/>
              <a:t>The law promotes </a:t>
            </a:r>
            <a:r>
              <a:rPr lang="en-US" dirty="0"/>
              <a:t>the ability of our citizens </a:t>
            </a:r>
            <a:r>
              <a:rPr lang="en-US" dirty="0" smtClean="0"/>
              <a:t>to </a:t>
            </a:r>
            <a:r>
              <a:rPr lang="en-US" dirty="0"/>
              <a:t>know and gain understanding of the decisions made by their </a:t>
            </a:r>
            <a:r>
              <a:rPr lang="en-US" dirty="0" smtClean="0"/>
              <a:t>government</a:t>
            </a:r>
          </a:p>
          <a:p>
            <a:r>
              <a:rPr lang="en-US" dirty="0" smtClean="0"/>
              <a:t>In </a:t>
            </a:r>
            <a:r>
              <a:rPr lang="en-US" dirty="0"/>
              <a:t>Minnesota, </a:t>
            </a:r>
            <a:r>
              <a:rPr lang="en-US" dirty="0" smtClean="0"/>
              <a:t>our law </a:t>
            </a:r>
            <a:r>
              <a:rPr lang="en-US" dirty="0"/>
              <a:t>presumes that everything government creates as part of its official duties is </a:t>
            </a:r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means, for example, that your email correspondence is public, unless there is a specific state or federal law that allows you to protect it from </a:t>
            </a:r>
            <a:r>
              <a:rPr lang="en-US" dirty="0" smtClean="0"/>
              <a:t>the public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9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Government Data Practices Act (Minnesota Statutes, Ch. 13)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The Data Practices Act:</a:t>
            </a:r>
          </a:p>
          <a:p>
            <a:pPr lvl="1"/>
            <a:r>
              <a:rPr lang="en-US" dirty="0"/>
              <a:t>Defines government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Presumes </a:t>
            </a:r>
            <a:r>
              <a:rPr lang="en-US" dirty="0"/>
              <a:t>government data are </a:t>
            </a:r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Classifies </a:t>
            </a:r>
            <a:r>
              <a:rPr lang="en-US" dirty="0"/>
              <a:t>certain data as not </a:t>
            </a:r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Provides </a:t>
            </a:r>
            <a:r>
              <a:rPr lang="en-US" dirty="0"/>
              <a:t>rights for the public and data </a:t>
            </a:r>
            <a:r>
              <a:rPr lang="en-US" dirty="0" smtClean="0"/>
              <a:t>subjects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that data on individuals are accurate, </a:t>
            </a:r>
            <a:r>
              <a:rPr lang="en-US" dirty="0" smtClean="0"/>
              <a:t>complete</a:t>
            </a:r>
            <a:r>
              <a:rPr lang="en-US" dirty="0"/>
              <a:t>, current and </a:t>
            </a:r>
            <a:r>
              <a:rPr lang="en-US" dirty="0" smtClean="0"/>
              <a:t>secure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not apply to the Legislative or Judicial </a:t>
            </a:r>
            <a:r>
              <a:rPr lang="en-US" dirty="0" smtClean="0"/>
              <a:t>branches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3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Data Practices Laws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 smtClean="0"/>
              <a:t>Official </a:t>
            </a:r>
            <a:r>
              <a:rPr lang="en-US" dirty="0"/>
              <a:t>Records </a:t>
            </a:r>
            <a:r>
              <a:rPr lang="en-US" dirty="0" smtClean="0"/>
              <a:t>Act (Minnesota </a:t>
            </a:r>
            <a:r>
              <a:rPr lang="en-US" dirty="0"/>
              <a:t>Statutes, section </a:t>
            </a:r>
            <a:r>
              <a:rPr lang="en-US" dirty="0" smtClean="0"/>
              <a:t>15.17)</a:t>
            </a:r>
          </a:p>
          <a:p>
            <a:pPr lvl="1"/>
            <a:r>
              <a:rPr lang="en-US" dirty="0" smtClean="0"/>
              <a:t>Entities must make and preserve records that document official activities</a:t>
            </a:r>
            <a:endParaRPr lang="en-US" dirty="0"/>
          </a:p>
          <a:p>
            <a:r>
              <a:rPr lang="en-US" dirty="0"/>
              <a:t>Records Management </a:t>
            </a:r>
            <a:r>
              <a:rPr lang="en-US" dirty="0" smtClean="0"/>
              <a:t>Statutes (Minnesota </a:t>
            </a:r>
            <a:r>
              <a:rPr lang="en-US" dirty="0"/>
              <a:t>Statutes, section </a:t>
            </a:r>
            <a:r>
              <a:rPr lang="en-US" dirty="0" smtClean="0"/>
              <a:t>138.17)</a:t>
            </a:r>
          </a:p>
          <a:p>
            <a:pPr lvl="1"/>
            <a:r>
              <a:rPr lang="en-US" dirty="0" smtClean="0"/>
              <a:t>Requires entities to keep and destroy records according to a records retention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government data?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Government data </a:t>
            </a:r>
            <a:r>
              <a:rPr lang="en-US" dirty="0" smtClean="0"/>
              <a:t>are: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“All </a:t>
            </a:r>
            <a:r>
              <a:rPr lang="en-US" dirty="0"/>
              <a:t>data collected, created, received, maintained or disseminated by any </a:t>
            </a:r>
            <a:r>
              <a:rPr lang="en-US" dirty="0" smtClean="0"/>
              <a:t>	government </a:t>
            </a:r>
            <a:r>
              <a:rPr lang="en-US" dirty="0"/>
              <a:t>entity regardless of its physical form, storage media or </a:t>
            </a:r>
            <a:r>
              <a:rPr lang="en-US" dirty="0" smtClean="0"/>
              <a:t>	conditions </a:t>
            </a:r>
            <a:r>
              <a:rPr lang="en-US" dirty="0"/>
              <a:t>of use.”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7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Government Data</a:t>
            </a:r>
            <a:endParaRPr lang="en-US" dirty="0"/>
          </a:p>
        </p:txBody>
      </p:sp>
      <p:graphicFrame>
        <p:nvGraphicFramePr>
          <p:cNvPr id="8" name="Content Placeholder 4" descr="Classifications: Public, Private/Nonpublic, Confidential/Protected nonpublic&#10;Meaning: Public available to anyone&#10;Private Available to: &#10;Data subject &#10;Those in the entity whose work requires access&#10;Entities authorized by law&#10;Those authorized by data subject&#10;Confidential Available to:&#10;Those in the entity whose work requires access&#10;Entities authorized by law &#10;**Not available to data subject**&#10;Examples: Public - employee name, Private - SSN, Confidential - active investigative data&#10;&#10;" title="Classification ch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732965"/>
              </p:ext>
            </p:extLst>
          </p:nvPr>
        </p:nvGraphicFramePr>
        <p:xfrm>
          <a:off x="838201" y="1591203"/>
          <a:ext cx="1048702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4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73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Classification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Meaning of Classification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Examples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2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Public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Available </a:t>
                      </a:r>
                      <a:r>
                        <a:rPr lang="en-US" sz="1800" dirty="0"/>
                        <a:t>to anyone for </a:t>
                      </a:r>
                      <a:r>
                        <a:rPr lang="en-US" sz="1800" dirty="0" smtClean="0"/>
                        <a:t>any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reason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kern="1200" dirty="0" smtClean="0"/>
                        <a:t>Government</a:t>
                      </a:r>
                      <a:r>
                        <a:rPr lang="en-US" sz="1800" kern="1200" baseline="0" dirty="0" smtClean="0"/>
                        <a:t> e</a:t>
                      </a:r>
                      <a:r>
                        <a:rPr lang="en-US" sz="1800" kern="1200" dirty="0" smtClean="0"/>
                        <a:t>mployee</a:t>
                      </a:r>
                      <a:r>
                        <a:rPr lang="en-US" sz="1800" kern="1200" baseline="0" dirty="0" smtClean="0"/>
                        <a:t>’s name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66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Private/Nonpublic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Available to: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Data subject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 smtClean="0"/>
                        <a:t>Those</a:t>
                      </a:r>
                      <a:r>
                        <a:rPr lang="en-US" sz="1800" baseline="0" dirty="0" smtClean="0"/>
                        <a:t> in the entity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/>
                        <a:t>whose work requires access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Entities authorized by law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Those authorized by data subject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kern="1200" dirty="0" smtClean="0"/>
                        <a:t>Social</a:t>
                      </a:r>
                      <a:r>
                        <a:rPr lang="en-US" sz="1800" kern="1200" baseline="0" dirty="0" smtClean="0"/>
                        <a:t> security numbers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5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Confidential/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Protected nonpublic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Available to: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Those </a:t>
                      </a:r>
                      <a:r>
                        <a:rPr lang="en-US" sz="1800" dirty="0" smtClean="0"/>
                        <a:t>in the entity whose </a:t>
                      </a:r>
                      <a:r>
                        <a:rPr lang="en-US" sz="1800" dirty="0"/>
                        <a:t>work requires access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Entities authorized by law </a:t>
                      </a:r>
                      <a:endParaRPr lang="en-US" sz="1800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**Not </a:t>
                      </a:r>
                      <a:r>
                        <a:rPr lang="en-US" sz="1800" dirty="0"/>
                        <a:t>available to data </a:t>
                      </a:r>
                      <a:r>
                        <a:rPr lang="en-US" sz="1800" dirty="0" smtClean="0"/>
                        <a:t>subject**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/>
                        <a:t>Active civil or criminal investigative data</a:t>
                      </a:r>
                      <a:endParaRPr lang="en-US" sz="1800" kern="1200" baseline="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3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Responsible Authority, Compliance Official &amp; Polices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Your </a:t>
            </a:r>
            <a:r>
              <a:rPr lang="en-US" dirty="0" smtClean="0"/>
              <a:t>Council </a:t>
            </a:r>
            <a:r>
              <a:rPr lang="en-US" dirty="0"/>
              <a:t>must appoint </a:t>
            </a:r>
            <a:r>
              <a:rPr lang="en-US" dirty="0" smtClean="0"/>
              <a:t>a Responsible </a:t>
            </a:r>
            <a:r>
              <a:rPr lang="en-US" dirty="0"/>
              <a:t>Authority </a:t>
            </a:r>
            <a:r>
              <a:rPr lang="en-US" dirty="0" smtClean="0"/>
              <a:t>(RA) for </a:t>
            </a:r>
            <a:r>
              <a:rPr lang="en-US" dirty="0"/>
              <a:t>data practices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RA is </a:t>
            </a:r>
            <a:r>
              <a:rPr lang="en-US" dirty="0"/>
              <a:t>responsible for the collection, use and dissemination of your </a:t>
            </a:r>
            <a:r>
              <a:rPr lang="en-US" dirty="0" smtClean="0"/>
              <a:t>Council’s </a:t>
            </a:r>
            <a:r>
              <a:rPr lang="en-US" dirty="0"/>
              <a:t>government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The RA must appoint a Data Practices Compliance Official (DPCO)</a:t>
            </a:r>
          </a:p>
          <a:p>
            <a:pPr lvl="1"/>
            <a:r>
              <a:rPr lang="en-US" dirty="0" smtClean="0"/>
              <a:t>RA can serve as DPCO</a:t>
            </a:r>
          </a:p>
          <a:p>
            <a:pPr lvl="1"/>
            <a:r>
              <a:rPr lang="en-US" dirty="0" smtClean="0"/>
              <a:t>DPCO is responsible for day-to-day data practices duties</a:t>
            </a:r>
          </a:p>
          <a:p>
            <a:r>
              <a:rPr lang="en-US" dirty="0" smtClean="0"/>
              <a:t>Two required policies</a:t>
            </a:r>
          </a:p>
          <a:p>
            <a:pPr lvl="1"/>
            <a:r>
              <a:rPr lang="en-US" dirty="0"/>
              <a:t>Responding to public data requests </a:t>
            </a:r>
          </a:p>
          <a:p>
            <a:pPr lvl="1"/>
            <a:r>
              <a:rPr lang="en-US" dirty="0"/>
              <a:t>Data subject rights and responding to data subject </a:t>
            </a:r>
            <a:r>
              <a:rPr lang="en-US" dirty="0" smtClean="0"/>
              <a:t>requests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5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 - &amp;quot;Section Title Slide (One Line)&amp;quot;&quot;/&gt;&lt;property id=&quot;20307&quot; value=&quot;406&quot;/&gt;&lt;/object&gt;&lt;object type=&quot;3&quot; unique_id=&quot;10005&quot;&gt;&lt;property id=&quot;20148&quot; value=&quot;5&quot;/&gt;&lt;property id=&quot;20300&quot; value=&quot;Slide 3 - &amp;quot;Agenda&amp;quot;&quot;/&gt;&lt;property id=&quot;20307&quot; value=&quot;456&quot;/&gt;&lt;/object&gt;&lt;object type=&quot;3&quot; unique_id=&quot;10006&quot;&gt;&lt;property id=&quot;20148&quot; value=&quot;5&quot;/&gt;&lt;property id=&quot;20300&quot; value=&quot;Slide 4 - &amp;quot;Using Images&amp;quot;&quot;/&gt;&lt;property id=&quot;20307&quot; value=&quot;458&quot;/&gt;&lt;/object&gt;&lt;object type=&quot;3&quot; unique_id=&quot;10007&quot;&gt;&lt;property id=&quot;20148&quot; value=&quot;5&quot;/&gt;&lt;property id=&quot;20300&quot; value=&quot;Slide 5 - &amp;quot;Thank you again!&amp;quot;&quot;/&gt;&lt;property id=&quot;20307&quot; value=&quot;481&quot;/&gt;&lt;/object&gt;&lt;object type=&quot;3&quot; unique_id=&quot;10176&quot;&gt;&lt;property id=&quot;20148&quot; value=&quot;5&quot;/&gt;&lt;property id=&quot;20300&quot; value=&quot;Slide 1&quot;/&gt;&lt;property id=&quot;20307&quot; value=&quot;482&quot;/&gt;&lt;/object&gt;&lt;/object&gt;&lt;object type=&quot;8&quot; unique_id=&quot;1001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1_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3.xml><?xml version="1.0" encoding="utf-8"?>
<a:theme xmlns:a="http://schemas.openxmlformats.org/drawingml/2006/main" name="2_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4.xml><?xml version="1.0" encoding="utf-8"?>
<a:theme xmlns:a="http://schemas.openxmlformats.org/drawingml/2006/main" name="3_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_x0020_Type xmlns="b0c110eb-2bf3-4d9a-8ca9-e269e048f20f">Template</Doc_x0020_Typ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2959CFDCE4774BA1D09DA1FDC4C8F8" ma:contentTypeVersion="1" ma:contentTypeDescription="Create a new document." ma:contentTypeScope="" ma:versionID="1f7f5663cad6477919742dd766e17e7a">
  <xsd:schema xmlns:xsd="http://www.w3.org/2001/XMLSchema" xmlns:xs="http://www.w3.org/2001/XMLSchema" xmlns:p="http://schemas.microsoft.com/office/2006/metadata/properties" xmlns:ns2="b0c110eb-2bf3-4d9a-8ca9-e269e048f20f" targetNamespace="http://schemas.microsoft.com/office/2006/metadata/properties" ma:root="true" ma:fieldsID="c662c0886d9acbf7a9fe6fc7fea3baca" ns2:_="">
    <xsd:import namespace="b0c110eb-2bf3-4d9a-8ca9-e269e048f20f"/>
    <xsd:element name="properties">
      <xsd:complexType>
        <xsd:sequence>
          <xsd:element name="documentManagement">
            <xsd:complexType>
              <xsd:all>
                <xsd:element ref="ns2:Doc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110eb-2bf3-4d9a-8ca9-e269e048f20f" elementFormDefault="qualified">
    <xsd:import namespace="http://schemas.microsoft.com/office/2006/documentManagement/types"/>
    <xsd:import namespace="http://schemas.microsoft.com/office/infopath/2007/PartnerControls"/>
    <xsd:element name="Doc_x0020_Type" ma:index="8" nillable="true" ma:displayName="Doc Type" ma:format="RadioButtons" ma:internalName="Doc_x0020_Type">
      <xsd:simpleType>
        <xsd:restriction base="dms:Choice">
          <xsd:enumeration value="Logo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8389D6-E0FD-469D-8587-EA39AB285030}">
  <ds:schemaRefs>
    <ds:schemaRef ds:uri="http://purl.org/dc/elements/1.1/"/>
    <ds:schemaRef ds:uri="http://schemas.microsoft.com/office/2006/metadata/properties"/>
    <ds:schemaRef ds:uri="b0c110eb-2bf3-4d9a-8ca9-e269e048f20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D4EF8E2-3139-418A-9FDB-BACD075AE4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110eb-2bf3-4d9a-8ca9-e269e048f2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153553-7048-44C0-962D-31C90BA4FF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18248</TotalTime>
  <Words>1167</Words>
  <Application>Microsoft Office PowerPoint</Application>
  <PresentationFormat>Widescreen</PresentationFormat>
  <Paragraphs>228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NeueHaasGroteskText Std</vt:lpstr>
      <vt:lpstr>Symbol</vt:lpstr>
      <vt:lpstr>Times New Roman</vt:lpstr>
      <vt:lpstr>Wingdings</vt:lpstr>
      <vt:lpstr>MN.IT</vt:lpstr>
      <vt:lpstr>1_MN.IT</vt:lpstr>
      <vt:lpstr>2_MN.IT</vt:lpstr>
      <vt:lpstr>3_MN.IT</vt:lpstr>
      <vt:lpstr>Government Data Practices &amp; Open Meeting Law Overview</vt:lpstr>
      <vt:lpstr>Who we are and what we do</vt:lpstr>
      <vt:lpstr>Government Data Practices</vt:lpstr>
      <vt:lpstr>Why is government data practices so important?</vt:lpstr>
      <vt:lpstr>Government Data Practices Act (Minnesota Statutes, Ch. 13)</vt:lpstr>
      <vt:lpstr>Other Data Practices Laws</vt:lpstr>
      <vt:lpstr>What are government data?</vt:lpstr>
      <vt:lpstr>Classification of Government Data</vt:lpstr>
      <vt:lpstr>Responsible Authority, Compliance Official &amp; Polices</vt:lpstr>
      <vt:lpstr>Application of Data Practices</vt:lpstr>
      <vt:lpstr>Open Meeting Law</vt:lpstr>
      <vt:lpstr>Key Discussion Issues – Open Meeting Law</vt:lpstr>
      <vt:lpstr>Open Meetings</vt:lpstr>
      <vt:lpstr>Types of Meetings</vt:lpstr>
      <vt:lpstr>Types of Meetings Not Covered by the Law</vt:lpstr>
      <vt:lpstr>Special Considerations</vt:lpstr>
      <vt:lpstr>Closed Meetings</vt:lpstr>
      <vt:lpstr>Meetings &amp; Technology</vt:lpstr>
      <vt:lpstr>Penalties &amp; Remedies</vt:lpstr>
      <vt:lpstr>Open Meetings &amp; Data Practices</vt:lpstr>
      <vt:lpstr>Questions?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Minnesota Sample PowerPoint Template</dc:title>
  <dc:subject>PowerPoint Template</dc:subject>
  <dc:creator>MN.IT Services Communications</dc:creator>
  <cp:keywords>PowerPoint, Template</cp:keywords>
  <dc:description>Version 1.1, Released 8-2016</dc:description>
  <cp:lastModifiedBy>Christensen, Stacie (ADM)</cp:lastModifiedBy>
  <cp:revision>661</cp:revision>
  <dcterms:created xsi:type="dcterms:W3CDTF">2016-01-06T16:54:03Z</dcterms:created>
  <dcterms:modified xsi:type="dcterms:W3CDTF">2019-02-26T18:24:47Z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0x0101000C2959CFDCE4774BA1D09DA1FDC4C8F8</vt:lpwstr>
  </property>
</Properties>
</file>